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6" r:id="rId3"/>
    <p:sldId id="284" r:id="rId4"/>
    <p:sldId id="283" r:id="rId5"/>
    <p:sldId id="285" r:id="rId6"/>
    <p:sldId id="281" r:id="rId7"/>
    <p:sldId id="292" r:id="rId8"/>
    <p:sldId id="290" r:id="rId9"/>
    <p:sldId id="291" r:id="rId10"/>
    <p:sldId id="278" r:id="rId11"/>
    <p:sldId id="271" r:id="rId12"/>
    <p:sldId id="287" r:id="rId13"/>
    <p:sldId id="288" r:id="rId14"/>
    <p:sldId id="289" r:id="rId15"/>
    <p:sldId id="276" r:id="rId16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00" autoAdjust="0"/>
  </p:normalViewPr>
  <p:slideViewPr>
    <p:cSldViewPr>
      <p:cViewPr>
        <p:scale>
          <a:sx n="70" d="100"/>
          <a:sy n="70" d="100"/>
        </p:scale>
        <p:origin x="-138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Computer Kurs</c:v>
                </c:pt>
              </c:strCache>
            </c:strRef>
          </c:tx>
          <c:spPr>
            <a:solidFill>
              <a:schemeClr val="tx1"/>
            </a:solidFill>
            <a:ln w="25400">
              <a:solidFill>
                <a:schemeClr val="tx1">
                  <a:lumMod val="95000"/>
                  <a:lumOff val="5000"/>
                </a:schemeClr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gut </c:v>
                </c:pt>
                <c:pt idx="1">
                  <c:v>ein bisschen </c:v>
                </c:pt>
                <c:pt idx="2">
                  <c:v>nein 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23.8</c:v>
                </c:pt>
                <c:pt idx="1">
                  <c:v>57.1</c:v>
                </c:pt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Reha Kurs</c:v>
                </c:pt>
              </c:strCache>
            </c:strRef>
          </c:tx>
          <c:spPr>
            <a:solidFill>
              <a:schemeClr val="bg1"/>
            </a:solidFill>
            <a:ln w="349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bg1"/>
              </a:solidFill>
              <a:ln w="34925" cmpd="sng">
                <a:solidFill>
                  <a:schemeClr val="tx1"/>
                </a:solidFill>
              </a:ln>
            </c:spPr>
          </c:dPt>
          <c:cat>
            <c:strRef>
              <c:f>Tabelle1!$A$2:$A$4</c:f>
              <c:strCache>
                <c:ptCount val="3"/>
                <c:pt idx="0">
                  <c:v>gut </c:v>
                </c:pt>
                <c:pt idx="1">
                  <c:v>ein bisschen </c:v>
                </c:pt>
                <c:pt idx="2">
                  <c:v>nein 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25</c:v>
                </c:pt>
                <c:pt idx="1">
                  <c:v>16.7</c:v>
                </c:pt>
                <c:pt idx="2">
                  <c:v>58.3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392512"/>
        <c:axId val="33394048"/>
      </c:barChart>
      <c:catAx>
        <c:axId val="33392512"/>
        <c:scaling>
          <c:orientation val="minMax"/>
        </c:scaling>
        <c:delete val="0"/>
        <c:axPos val="b"/>
        <c:majorTickMark val="none"/>
        <c:minorTickMark val="none"/>
        <c:tickLblPos val="nextTo"/>
        <c:crossAx val="33394048"/>
        <c:crosses val="autoZero"/>
        <c:auto val="1"/>
        <c:lblAlgn val="ctr"/>
        <c:lblOffset val="100"/>
        <c:noMultiLvlLbl val="0"/>
      </c:catAx>
      <c:valAx>
        <c:axId val="333940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339251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93700450598453"/>
          <c:w val="0.96298648463541692"/>
          <c:h val="0.68265806725233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Computer Kurs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manchal </c:v>
                </c:pt>
                <c:pt idx="2">
                  <c:v>nein 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85.7</c:v>
                </c:pt>
                <c:pt idx="1">
                  <c:v>9.5</c:v>
                </c:pt>
                <c:pt idx="2">
                  <c:v>4.8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Reha Kurs</c:v>
                </c:pt>
              </c:strCache>
            </c:strRef>
          </c:tx>
          <c:spPr>
            <a:solidFill>
              <a:schemeClr val="bg1"/>
            </a:solidFill>
            <a:ln w="38100">
              <a:solidFill>
                <a:schemeClr val="tx1"/>
              </a:solidFill>
            </a:ln>
          </c:spPr>
          <c:invertIfNegative val="0"/>
          <c:cat>
            <c:strRef>
              <c:f>Tabelle1!$A$2:$A$4</c:f>
              <c:strCache>
                <c:ptCount val="3"/>
                <c:pt idx="0">
                  <c:v>ja</c:v>
                </c:pt>
                <c:pt idx="1">
                  <c:v>manchal </c:v>
                </c:pt>
                <c:pt idx="2">
                  <c:v>nein 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66.7</c:v>
                </c:pt>
                <c:pt idx="1">
                  <c:v>16.7</c:v>
                </c:pt>
                <c:pt idx="2">
                  <c:v>16.7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7836800"/>
        <c:axId val="33432320"/>
      </c:barChart>
      <c:catAx>
        <c:axId val="117836800"/>
        <c:scaling>
          <c:orientation val="minMax"/>
        </c:scaling>
        <c:delete val="0"/>
        <c:axPos val="b"/>
        <c:majorTickMark val="none"/>
        <c:minorTickMark val="none"/>
        <c:tickLblPos val="nextTo"/>
        <c:crossAx val="33432320"/>
        <c:crosses val="autoZero"/>
        <c:auto val="1"/>
        <c:lblAlgn val="ctr"/>
        <c:lblOffset val="100"/>
        <c:noMultiLvlLbl val="0"/>
      </c:catAx>
      <c:valAx>
        <c:axId val="334323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7836800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608E38-86FD-4FBB-AAA9-9D6A50DADA8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21716609-583F-499D-9220-019BEE3F13A8}">
      <dgm:prSet phldrT="[Text]"/>
      <dgm:spPr/>
      <dgm:t>
        <a:bodyPr/>
        <a:lstStyle/>
        <a:p>
          <a:r>
            <a:rPr lang="de-DE" b="1" dirty="0">
              <a:latin typeface="Calibri" pitchFamily="34" charset="0"/>
            </a:rPr>
            <a:t>Interviews mit den </a:t>
          </a:r>
          <a:r>
            <a:rPr lang="de-DE" b="1" dirty="0" smtClean="0">
              <a:latin typeface="Calibri" pitchFamily="34" charset="0"/>
            </a:rPr>
            <a:t>Teilnehmerinnen </a:t>
          </a:r>
          <a:endParaRPr lang="de-DE" b="1" dirty="0">
            <a:latin typeface="Calibri" pitchFamily="34" charset="0"/>
          </a:endParaRPr>
        </a:p>
      </dgm:t>
    </dgm:pt>
    <dgm:pt modelId="{C78F6F66-BC4C-4B79-ABF4-2CDBA3699B65}" type="parTrans" cxnId="{6DD2652C-B8D9-410A-B8EA-25FCF870A2FB}">
      <dgm:prSet/>
      <dgm:spPr/>
      <dgm:t>
        <a:bodyPr/>
        <a:lstStyle/>
        <a:p>
          <a:endParaRPr lang="de-DE"/>
        </a:p>
      </dgm:t>
    </dgm:pt>
    <dgm:pt modelId="{87F7D983-74E4-43B3-B131-04C103377BA4}" type="sibTrans" cxnId="{6DD2652C-B8D9-410A-B8EA-25FCF870A2FB}">
      <dgm:prSet/>
      <dgm:spPr/>
      <dgm:t>
        <a:bodyPr/>
        <a:lstStyle/>
        <a:p>
          <a:endParaRPr lang="de-DE"/>
        </a:p>
      </dgm:t>
    </dgm:pt>
    <dgm:pt modelId="{81203166-986F-454A-9962-C85394663912}">
      <dgm:prSet phldrT="[Text]"/>
      <dgm:spPr/>
      <dgm:t>
        <a:bodyPr/>
        <a:lstStyle/>
        <a:p>
          <a:r>
            <a:rPr lang="de-DE" b="1" dirty="0">
              <a:latin typeface="Calibri" pitchFamily="34" charset="0"/>
            </a:rPr>
            <a:t>Beobachtungen der Kurse </a:t>
          </a:r>
        </a:p>
      </dgm:t>
    </dgm:pt>
    <dgm:pt modelId="{EB3ED427-59E7-415D-826B-29C4FD6870CB}" type="parTrans" cxnId="{DC3B0243-EAAB-4738-B721-D131D4C23437}">
      <dgm:prSet/>
      <dgm:spPr/>
      <dgm:t>
        <a:bodyPr/>
        <a:lstStyle/>
        <a:p>
          <a:endParaRPr lang="de-DE"/>
        </a:p>
      </dgm:t>
    </dgm:pt>
    <dgm:pt modelId="{239A72A9-D8DF-430C-8B97-3A3E97EBE55E}" type="sibTrans" cxnId="{DC3B0243-EAAB-4738-B721-D131D4C23437}">
      <dgm:prSet/>
      <dgm:spPr/>
      <dgm:t>
        <a:bodyPr/>
        <a:lstStyle/>
        <a:p>
          <a:endParaRPr lang="de-DE"/>
        </a:p>
      </dgm:t>
    </dgm:pt>
    <dgm:pt modelId="{C875FB23-4605-4B20-959E-CA9BA89BA61D}">
      <dgm:prSet phldrT="[Text]"/>
      <dgm:spPr/>
      <dgm:t>
        <a:bodyPr/>
        <a:lstStyle/>
        <a:p>
          <a:r>
            <a:rPr lang="de-DE" b="1" dirty="0">
              <a:latin typeface="Calibri" pitchFamily="34" charset="0"/>
            </a:rPr>
            <a:t>Befragung der Mitarbeiterinnen in der Werkstatt </a:t>
          </a:r>
        </a:p>
      </dgm:t>
    </dgm:pt>
    <dgm:pt modelId="{1CD2A30E-D79F-450F-80D7-2BE75BE2EDF5}" type="parTrans" cxnId="{3282FCB8-BD70-427A-8933-40AD8A586C06}">
      <dgm:prSet/>
      <dgm:spPr/>
      <dgm:t>
        <a:bodyPr/>
        <a:lstStyle/>
        <a:p>
          <a:endParaRPr lang="de-DE"/>
        </a:p>
      </dgm:t>
    </dgm:pt>
    <dgm:pt modelId="{05E91595-C620-4837-AD1A-D13C2B6F9733}" type="sibTrans" cxnId="{3282FCB8-BD70-427A-8933-40AD8A586C06}">
      <dgm:prSet/>
      <dgm:spPr/>
      <dgm:t>
        <a:bodyPr/>
        <a:lstStyle/>
        <a:p>
          <a:endParaRPr lang="de-DE"/>
        </a:p>
      </dgm:t>
    </dgm:pt>
    <dgm:pt modelId="{272A9AB2-CEA7-4D71-8BF0-A1D0B8F689BF}">
      <dgm:prSet phldrT="[Text]"/>
      <dgm:spPr/>
      <dgm:t>
        <a:bodyPr/>
        <a:lstStyle/>
        <a:p>
          <a:r>
            <a:rPr lang="de-DE" b="1" dirty="0">
              <a:latin typeface="Calibri" pitchFamily="34" charset="0"/>
            </a:rPr>
            <a:t>Gruppendiskussion mit den Fortbildnern </a:t>
          </a:r>
        </a:p>
      </dgm:t>
    </dgm:pt>
    <dgm:pt modelId="{D212A196-FA86-432B-B9C7-1232E8740E8A}" type="parTrans" cxnId="{5EADBE5B-968C-4FE8-A9BF-B84CEB7E0879}">
      <dgm:prSet/>
      <dgm:spPr/>
      <dgm:t>
        <a:bodyPr/>
        <a:lstStyle/>
        <a:p>
          <a:endParaRPr lang="de-DE"/>
        </a:p>
      </dgm:t>
    </dgm:pt>
    <dgm:pt modelId="{52F71C8D-1B51-4E05-AD6B-3C7C9384F397}" type="sibTrans" cxnId="{5EADBE5B-968C-4FE8-A9BF-B84CEB7E0879}">
      <dgm:prSet/>
      <dgm:spPr/>
      <dgm:t>
        <a:bodyPr/>
        <a:lstStyle/>
        <a:p>
          <a:endParaRPr lang="de-DE"/>
        </a:p>
      </dgm:t>
    </dgm:pt>
    <dgm:pt modelId="{25A196FC-778E-4596-8A75-520A0A94C84F}">
      <dgm:prSet phldrT="[Text]"/>
      <dgm:spPr/>
      <dgm:t>
        <a:bodyPr/>
        <a:lstStyle/>
        <a:p>
          <a:r>
            <a:rPr lang="de-DE" b="1" dirty="0">
              <a:latin typeface="Calibri" pitchFamily="34" charset="0"/>
            </a:rPr>
            <a:t>Dokumentenanalyse</a:t>
          </a:r>
          <a:r>
            <a:rPr lang="de-DE" dirty="0"/>
            <a:t> </a:t>
          </a:r>
        </a:p>
      </dgm:t>
    </dgm:pt>
    <dgm:pt modelId="{C73F53CE-1FED-4D58-9DAC-AF5587979232}" type="parTrans" cxnId="{58398562-1370-404B-AB18-70A0C5BB815C}">
      <dgm:prSet/>
      <dgm:spPr/>
      <dgm:t>
        <a:bodyPr/>
        <a:lstStyle/>
        <a:p>
          <a:endParaRPr lang="de-DE"/>
        </a:p>
      </dgm:t>
    </dgm:pt>
    <dgm:pt modelId="{D6C25535-F770-498F-94C2-869F578F5D76}" type="sibTrans" cxnId="{58398562-1370-404B-AB18-70A0C5BB815C}">
      <dgm:prSet/>
      <dgm:spPr/>
      <dgm:t>
        <a:bodyPr/>
        <a:lstStyle/>
        <a:p>
          <a:endParaRPr lang="de-DE"/>
        </a:p>
      </dgm:t>
    </dgm:pt>
    <dgm:pt modelId="{F9973945-2649-4D44-90FB-899A24DEF895}" type="pres">
      <dgm:prSet presAssocID="{5E608E38-86FD-4FBB-AAA9-9D6A50DADA8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F4BE19A-AE95-484E-840B-5845E24C2E43}" type="pres">
      <dgm:prSet presAssocID="{5E608E38-86FD-4FBB-AAA9-9D6A50DADA8C}" presName="cycle" presStyleCnt="0"/>
      <dgm:spPr/>
    </dgm:pt>
    <dgm:pt modelId="{36814791-0C70-4DA3-BA64-87419A123F76}" type="pres">
      <dgm:prSet presAssocID="{21716609-583F-499D-9220-019BEE3F13A8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5898B77-D604-4213-941A-568CB68BCAB3}" type="pres">
      <dgm:prSet presAssocID="{87F7D983-74E4-43B3-B131-04C103377BA4}" presName="sibTransFirstNode" presStyleLbl="bgShp" presStyleIdx="0" presStyleCnt="1"/>
      <dgm:spPr/>
      <dgm:t>
        <a:bodyPr/>
        <a:lstStyle/>
        <a:p>
          <a:endParaRPr lang="de-DE"/>
        </a:p>
      </dgm:t>
    </dgm:pt>
    <dgm:pt modelId="{6C0E1554-9B32-401D-ABA9-B6C4A527E6A9}" type="pres">
      <dgm:prSet presAssocID="{81203166-986F-454A-9962-C85394663912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5A6148-0629-48E8-9B94-99837496F0D3}" type="pres">
      <dgm:prSet presAssocID="{C875FB23-4605-4B20-959E-CA9BA89BA61D}" presName="nodeFollowingNodes" presStyleLbl="node1" presStyleIdx="2" presStyleCnt="5" custRadScaleRad="96880" custRadScaleInc="-27368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8A83C67-9131-402F-ABE2-3BDB50AE9356}" type="pres">
      <dgm:prSet presAssocID="{272A9AB2-CEA7-4D71-8BF0-A1D0B8F689BF}" presName="nodeFollowingNodes" presStyleLbl="node1" presStyleIdx="3" presStyleCnt="5" custRadScaleRad="89806" custRadScaleInc="2604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727BFA5-7660-434F-A5B2-EBA317DD4DF5}" type="pres">
      <dgm:prSet presAssocID="{25A196FC-778E-4596-8A75-520A0A94C84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8398562-1370-404B-AB18-70A0C5BB815C}" srcId="{5E608E38-86FD-4FBB-AAA9-9D6A50DADA8C}" destId="{25A196FC-778E-4596-8A75-520A0A94C84F}" srcOrd="4" destOrd="0" parTransId="{C73F53CE-1FED-4D58-9DAC-AF5587979232}" sibTransId="{D6C25535-F770-498F-94C2-869F578F5D76}"/>
    <dgm:cxn modelId="{DC3B0243-EAAB-4738-B721-D131D4C23437}" srcId="{5E608E38-86FD-4FBB-AAA9-9D6A50DADA8C}" destId="{81203166-986F-454A-9962-C85394663912}" srcOrd="1" destOrd="0" parTransId="{EB3ED427-59E7-415D-826B-29C4FD6870CB}" sibTransId="{239A72A9-D8DF-430C-8B97-3A3E97EBE55E}"/>
    <dgm:cxn modelId="{3282FCB8-BD70-427A-8933-40AD8A586C06}" srcId="{5E608E38-86FD-4FBB-AAA9-9D6A50DADA8C}" destId="{C875FB23-4605-4B20-959E-CA9BA89BA61D}" srcOrd="2" destOrd="0" parTransId="{1CD2A30E-D79F-450F-80D7-2BE75BE2EDF5}" sibTransId="{05E91595-C620-4837-AD1A-D13C2B6F9733}"/>
    <dgm:cxn modelId="{FBA13875-58DF-4D2A-A024-549ABCCCD1B2}" type="presOf" srcId="{25A196FC-778E-4596-8A75-520A0A94C84F}" destId="{F727BFA5-7660-434F-A5B2-EBA317DD4DF5}" srcOrd="0" destOrd="0" presId="urn:microsoft.com/office/officeart/2005/8/layout/cycle3"/>
    <dgm:cxn modelId="{E9CECFB6-2D92-4145-B2EB-6947D0A6EB27}" type="presOf" srcId="{272A9AB2-CEA7-4D71-8BF0-A1D0B8F689BF}" destId="{88A83C67-9131-402F-ABE2-3BDB50AE9356}" srcOrd="0" destOrd="0" presId="urn:microsoft.com/office/officeart/2005/8/layout/cycle3"/>
    <dgm:cxn modelId="{6DD2652C-B8D9-410A-B8EA-25FCF870A2FB}" srcId="{5E608E38-86FD-4FBB-AAA9-9D6A50DADA8C}" destId="{21716609-583F-499D-9220-019BEE3F13A8}" srcOrd="0" destOrd="0" parTransId="{C78F6F66-BC4C-4B79-ABF4-2CDBA3699B65}" sibTransId="{87F7D983-74E4-43B3-B131-04C103377BA4}"/>
    <dgm:cxn modelId="{7BC799B1-DC7F-4E63-B29A-011FBE458F3E}" type="presOf" srcId="{21716609-583F-499D-9220-019BEE3F13A8}" destId="{36814791-0C70-4DA3-BA64-87419A123F76}" srcOrd="0" destOrd="0" presId="urn:microsoft.com/office/officeart/2005/8/layout/cycle3"/>
    <dgm:cxn modelId="{C8D6D8AD-C795-4899-A0C0-40F01606CA4E}" type="presOf" srcId="{87F7D983-74E4-43B3-B131-04C103377BA4}" destId="{A5898B77-D604-4213-941A-568CB68BCAB3}" srcOrd="0" destOrd="0" presId="urn:microsoft.com/office/officeart/2005/8/layout/cycle3"/>
    <dgm:cxn modelId="{5EADBE5B-968C-4FE8-A9BF-B84CEB7E0879}" srcId="{5E608E38-86FD-4FBB-AAA9-9D6A50DADA8C}" destId="{272A9AB2-CEA7-4D71-8BF0-A1D0B8F689BF}" srcOrd="3" destOrd="0" parTransId="{D212A196-FA86-432B-B9C7-1232E8740E8A}" sibTransId="{52F71C8D-1B51-4E05-AD6B-3C7C9384F397}"/>
    <dgm:cxn modelId="{80B335ED-4B4A-46C3-A03A-AB7E6820F205}" type="presOf" srcId="{5E608E38-86FD-4FBB-AAA9-9D6A50DADA8C}" destId="{F9973945-2649-4D44-90FB-899A24DEF895}" srcOrd="0" destOrd="0" presId="urn:microsoft.com/office/officeart/2005/8/layout/cycle3"/>
    <dgm:cxn modelId="{C92573B7-5C47-48FA-8993-586185DDD229}" type="presOf" srcId="{C875FB23-4605-4B20-959E-CA9BA89BA61D}" destId="{955A6148-0629-48E8-9B94-99837496F0D3}" srcOrd="0" destOrd="0" presId="urn:microsoft.com/office/officeart/2005/8/layout/cycle3"/>
    <dgm:cxn modelId="{7DEA6837-4CE4-4ACE-B113-AFE4FA23C9E0}" type="presOf" srcId="{81203166-986F-454A-9962-C85394663912}" destId="{6C0E1554-9B32-401D-ABA9-B6C4A527E6A9}" srcOrd="0" destOrd="0" presId="urn:microsoft.com/office/officeart/2005/8/layout/cycle3"/>
    <dgm:cxn modelId="{C9BFC5D6-9B4A-4F0D-8C4E-DC9D896B3101}" type="presParOf" srcId="{F9973945-2649-4D44-90FB-899A24DEF895}" destId="{9F4BE19A-AE95-484E-840B-5845E24C2E43}" srcOrd="0" destOrd="0" presId="urn:microsoft.com/office/officeart/2005/8/layout/cycle3"/>
    <dgm:cxn modelId="{738B47E2-EFA3-4C8D-95D3-AB69D316CFBE}" type="presParOf" srcId="{9F4BE19A-AE95-484E-840B-5845E24C2E43}" destId="{36814791-0C70-4DA3-BA64-87419A123F76}" srcOrd="0" destOrd="0" presId="urn:microsoft.com/office/officeart/2005/8/layout/cycle3"/>
    <dgm:cxn modelId="{EA789A95-8E80-407A-9304-D15BC47EE507}" type="presParOf" srcId="{9F4BE19A-AE95-484E-840B-5845E24C2E43}" destId="{A5898B77-D604-4213-941A-568CB68BCAB3}" srcOrd="1" destOrd="0" presId="urn:microsoft.com/office/officeart/2005/8/layout/cycle3"/>
    <dgm:cxn modelId="{F8F06002-15D6-4E6B-80F2-4372555D75E0}" type="presParOf" srcId="{9F4BE19A-AE95-484E-840B-5845E24C2E43}" destId="{6C0E1554-9B32-401D-ABA9-B6C4A527E6A9}" srcOrd="2" destOrd="0" presId="urn:microsoft.com/office/officeart/2005/8/layout/cycle3"/>
    <dgm:cxn modelId="{093B8B92-4682-44BF-BB8A-62039297AF69}" type="presParOf" srcId="{9F4BE19A-AE95-484E-840B-5845E24C2E43}" destId="{955A6148-0629-48E8-9B94-99837496F0D3}" srcOrd="3" destOrd="0" presId="urn:microsoft.com/office/officeart/2005/8/layout/cycle3"/>
    <dgm:cxn modelId="{CD37B7FD-E8DB-47FB-922D-6B06C692F683}" type="presParOf" srcId="{9F4BE19A-AE95-484E-840B-5845E24C2E43}" destId="{88A83C67-9131-402F-ABE2-3BDB50AE9356}" srcOrd="4" destOrd="0" presId="urn:microsoft.com/office/officeart/2005/8/layout/cycle3"/>
    <dgm:cxn modelId="{A6C0FB27-ABFE-42EF-98BC-DB9ADD7828A0}" type="presParOf" srcId="{9F4BE19A-AE95-484E-840B-5845E24C2E43}" destId="{F727BFA5-7660-434F-A5B2-EBA317DD4D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98B77-D604-4213-941A-568CB68BCAB3}">
      <dsp:nvSpPr>
        <dsp:cNvPr id="0" name=""/>
        <dsp:cNvSpPr/>
      </dsp:nvSpPr>
      <dsp:spPr>
        <a:xfrm>
          <a:off x="1982335" y="-27605"/>
          <a:ext cx="4539567" cy="4539567"/>
        </a:xfrm>
        <a:prstGeom prst="circularArrow">
          <a:avLst>
            <a:gd name="adj1" fmla="val 5544"/>
            <a:gd name="adj2" fmla="val 330680"/>
            <a:gd name="adj3" fmla="val 13766482"/>
            <a:gd name="adj4" fmla="val 1739171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814791-0C70-4DA3-BA64-87419A123F76}">
      <dsp:nvSpPr>
        <dsp:cNvPr id="0" name=""/>
        <dsp:cNvSpPr/>
      </dsp:nvSpPr>
      <dsp:spPr>
        <a:xfrm>
          <a:off x="3184936" y="1416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Calibri" pitchFamily="34" charset="0"/>
            </a:rPr>
            <a:t>Interviews mit den </a:t>
          </a:r>
          <a:r>
            <a:rPr lang="de-DE" sz="1700" b="1" kern="1200" dirty="0" smtClean="0">
              <a:latin typeface="Calibri" pitchFamily="34" charset="0"/>
            </a:rPr>
            <a:t>Teilnehmerinnen </a:t>
          </a:r>
          <a:endParaRPr lang="de-DE" sz="1700" b="1" kern="1200" dirty="0">
            <a:latin typeface="Calibri" pitchFamily="34" charset="0"/>
          </a:endParaRPr>
        </a:p>
      </dsp:txBody>
      <dsp:txXfrm>
        <a:off x="3237032" y="53512"/>
        <a:ext cx="2030172" cy="962990"/>
      </dsp:txXfrm>
    </dsp:sp>
    <dsp:sp modelId="{6C0E1554-9B32-401D-ABA9-B6C4A527E6A9}">
      <dsp:nvSpPr>
        <dsp:cNvPr id="0" name=""/>
        <dsp:cNvSpPr/>
      </dsp:nvSpPr>
      <dsp:spPr>
        <a:xfrm>
          <a:off x="5026039" y="1339055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Calibri" pitchFamily="34" charset="0"/>
            </a:rPr>
            <a:t>Beobachtungen der Kurse </a:t>
          </a:r>
        </a:p>
      </dsp:txBody>
      <dsp:txXfrm>
        <a:off x="5078135" y="1391151"/>
        <a:ext cx="2030172" cy="962990"/>
      </dsp:txXfrm>
    </dsp:sp>
    <dsp:sp modelId="{955A6148-0629-48E8-9B94-99837496F0D3}">
      <dsp:nvSpPr>
        <dsp:cNvPr id="0" name=""/>
        <dsp:cNvSpPr/>
      </dsp:nvSpPr>
      <dsp:spPr>
        <a:xfrm>
          <a:off x="4671252" y="3081024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Calibri" pitchFamily="34" charset="0"/>
            </a:rPr>
            <a:t>Befragung der Mitarbeiterinnen in der Werkstatt </a:t>
          </a:r>
        </a:p>
      </dsp:txBody>
      <dsp:txXfrm>
        <a:off x="4723348" y="3133120"/>
        <a:ext cx="2030172" cy="962990"/>
      </dsp:txXfrm>
    </dsp:sp>
    <dsp:sp modelId="{88A83C67-9131-402F-ABE2-3BDB50AE9356}">
      <dsp:nvSpPr>
        <dsp:cNvPr id="0" name=""/>
        <dsp:cNvSpPr/>
      </dsp:nvSpPr>
      <dsp:spPr>
        <a:xfrm>
          <a:off x="1822026" y="3016566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Calibri" pitchFamily="34" charset="0"/>
            </a:rPr>
            <a:t>Gruppendiskussion mit den Fortbildnern </a:t>
          </a:r>
        </a:p>
      </dsp:txBody>
      <dsp:txXfrm>
        <a:off x="1874122" y="3068662"/>
        <a:ext cx="2030172" cy="962990"/>
      </dsp:txXfrm>
    </dsp:sp>
    <dsp:sp modelId="{F727BFA5-7660-434F-A5B2-EBA317DD4DF5}">
      <dsp:nvSpPr>
        <dsp:cNvPr id="0" name=""/>
        <dsp:cNvSpPr/>
      </dsp:nvSpPr>
      <dsp:spPr>
        <a:xfrm>
          <a:off x="1343834" y="1339055"/>
          <a:ext cx="2134364" cy="10671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700" b="1" kern="1200" dirty="0">
              <a:latin typeface="Calibri" pitchFamily="34" charset="0"/>
            </a:rPr>
            <a:t>Dokumentenanalyse</a:t>
          </a:r>
          <a:r>
            <a:rPr lang="de-DE" sz="1700" kern="1200" dirty="0"/>
            <a:t> </a:t>
          </a:r>
        </a:p>
      </dsp:txBody>
      <dsp:txXfrm>
        <a:off x="1395930" y="1391151"/>
        <a:ext cx="2030172" cy="9629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BFACD0F6-6214-493D-ABB3-A37405F13048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BC4857F0-30D4-4ACF-8735-5E597881DD1C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2667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F3B5D719-6F7A-4EEB-BEA1-E248C3819AEF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26" tIns="45714" rIns="91426" bIns="4571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1AA46D89-7CAA-4218-B500-2D4BA1828B93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38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46D89-7CAA-4218-B500-2D4BA1828B93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20.06.2013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000364" y="2928934"/>
            <a:ext cx="5820108" cy="2985864"/>
          </a:xfrm>
        </p:spPr>
        <p:txBody>
          <a:bodyPr>
            <a:normAutofit/>
          </a:bodyPr>
          <a:lstStyle/>
          <a:p>
            <a:pPr algn="l"/>
            <a:r>
              <a:rPr lang="de-D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6. bis 8. Juni 2013 in Bochum</a:t>
            </a:r>
          </a:p>
          <a:p>
            <a:pPr algn="l"/>
            <a:endParaRPr lang="de-DE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l"/>
            <a:r>
              <a:rPr lang="de-DE" cap="non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Thema: </a:t>
            </a:r>
          </a:p>
          <a:p>
            <a:pPr algn="l"/>
            <a:r>
              <a:rPr lang="de-DE" b="0" cap="non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Soziale Inklusion von Menschen mit komplexer Behinderung- Computergestützte Schreibwerkstatt als Teil Lebenslangen Lernens</a:t>
            </a:r>
          </a:p>
          <a:p>
            <a:pPr algn="l"/>
            <a:endParaRPr lang="de-DE" b="0" cap="none" dirty="0" smtClean="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pPr algn="l"/>
            <a:r>
              <a:rPr lang="de-DE" cap="non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Vortrag von: </a:t>
            </a:r>
          </a:p>
          <a:p>
            <a:pPr algn="l"/>
            <a:r>
              <a:rPr lang="de-DE" b="0" cap="non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Frau Prof. Dr. Kristin Sonnenberg, </a:t>
            </a:r>
          </a:p>
          <a:p>
            <a:pPr algn="l"/>
            <a:r>
              <a:rPr lang="de-DE" b="0" cap="none" dirty="0" smtClean="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EFH Bochum am 07.6.2013 in Bochum 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43240" y="500042"/>
            <a:ext cx="5254352" cy="2214554"/>
          </a:xfrm>
        </p:spPr>
        <p:txBody>
          <a:bodyPr>
            <a:normAutofit fontScale="90000"/>
          </a:bodyPr>
          <a:lstStyle/>
          <a:p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2200" b="1" dirty="0" smtClean="0"/>
              <a:t/>
            </a:r>
            <a:br>
              <a:rPr lang="de-DE" sz="2200" b="1" dirty="0" smtClean="0"/>
            </a:br>
            <a:r>
              <a:rPr lang="de-DE" sz="3100" b="1" dirty="0" smtClean="0">
                <a:solidFill>
                  <a:schemeClr val="tx1"/>
                </a:solidFill>
                <a:latin typeface="Calibri" pitchFamily="34" charset="0"/>
              </a:rPr>
              <a:t>Menschen Recht Inklusion</a:t>
            </a:r>
            <a: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  <a:t>Internationale Fachtagung zur Umsetzung der </a:t>
            </a:r>
            <a:b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de-DE" sz="2200" b="1" dirty="0" smtClean="0">
                <a:solidFill>
                  <a:schemeClr val="tx1"/>
                </a:solidFill>
                <a:latin typeface="Calibri" pitchFamily="34" charset="0"/>
              </a:rPr>
              <a:t>VN-Behindertenrechtskonvention in der Praxis </a:t>
            </a:r>
            <a:r>
              <a:rPr lang="de-DE" sz="3200" b="1" dirty="0" smtClean="0"/>
              <a:t/>
            </a:r>
            <a:br>
              <a:rPr lang="de-DE" sz="3200" b="1" dirty="0" smtClean="0"/>
            </a:br>
            <a:endParaRPr lang="de-DE" sz="32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42852"/>
            <a:ext cx="2448613" cy="4152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Ergänzende Methoden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43" y="3676992"/>
            <a:ext cx="1538637" cy="2609528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54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de-DE" sz="2400" b="1" dirty="0" smtClean="0">
                <a:latin typeface="Calibri" pitchFamily="34" charset="0"/>
              </a:rPr>
              <a:t>Wir fragen auch andere (= Fremdperspektiven): </a:t>
            </a:r>
          </a:p>
          <a:p>
            <a:pPr marL="531813" indent="-531813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de-DE" sz="2400" dirty="0" smtClean="0">
                <a:latin typeface="Calibri" pitchFamily="34" charset="0"/>
              </a:rPr>
              <a:t>Kursleiter</a:t>
            </a:r>
          </a:p>
          <a:p>
            <a:pPr marL="531813" indent="-531813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de-DE" sz="2400" dirty="0" smtClean="0">
                <a:latin typeface="Calibri" pitchFamily="34" charset="0"/>
              </a:rPr>
              <a:t>Mitarbeiter der Werkstatt.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endParaRPr lang="de-DE" sz="2400" dirty="0" smtClean="0">
              <a:latin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de-DE" sz="2400" b="1" dirty="0" smtClean="0">
                <a:latin typeface="Calibri" pitchFamily="34" charset="0"/>
              </a:rPr>
              <a:t>Wir beobachten: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de-DE" sz="2400" dirty="0" smtClean="0">
                <a:latin typeface="Calibri" pitchFamily="34" charset="0"/>
              </a:rPr>
              <a:t>Bildungssituation  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de-DE" sz="2400" dirty="0" smtClean="0"/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Erhebungsinstrumente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43301777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lussdiagramm: Alternativer Prozess 4"/>
          <p:cNvSpPr/>
          <p:nvPr/>
        </p:nvSpPr>
        <p:spPr>
          <a:xfrm>
            <a:off x="5220072" y="764704"/>
            <a:ext cx="1944216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Erfassung der subjektiven </a:t>
            </a:r>
            <a:r>
              <a:rPr lang="de-DE" sz="1600" dirty="0" smtClean="0">
                <a:solidFill>
                  <a:schemeClr val="tx1"/>
                </a:solidFill>
                <a:latin typeface="Calibri" pitchFamily="34" charset="0"/>
              </a:rPr>
              <a:t>Einschätzung</a:t>
            </a:r>
            <a:endParaRPr lang="de-DE" sz="16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Flussdiagramm: Alternativer Prozess 5"/>
          <p:cNvSpPr/>
          <p:nvPr/>
        </p:nvSpPr>
        <p:spPr>
          <a:xfrm>
            <a:off x="7092280" y="2132856"/>
            <a:ext cx="1944216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Erfassung der Lehr- und Lernbedingungen – inklusive Faktoren </a:t>
            </a:r>
          </a:p>
        </p:txBody>
      </p:sp>
      <p:sp>
        <p:nvSpPr>
          <p:cNvPr id="7" name="Flussdiagramm: Alternativer Prozess 6"/>
          <p:cNvSpPr/>
          <p:nvPr/>
        </p:nvSpPr>
        <p:spPr>
          <a:xfrm>
            <a:off x="179512" y="2126641"/>
            <a:ext cx="1944216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Entwicklungs- und </a:t>
            </a:r>
            <a:r>
              <a:rPr lang="de-DE" sz="1600" dirty="0" smtClean="0">
                <a:solidFill>
                  <a:schemeClr val="tx1"/>
                </a:solidFill>
                <a:latin typeface="Calibri" pitchFamily="34" charset="0"/>
              </a:rPr>
              <a:t>Veränderungs-verläufe </a:t>
            </a:r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aus Sicht der Fortbildner </a:t>
            </a:r>
          </a:p>
        </p:txBody>
      </p:sp>
      <p:sp>
        <p:nvSpPr>
          <p:cNvPr id="8" name="Flussdiagramm: Alternativer Prozess 7"/>
          <p:cNvSpPr/>
          <p:nvPr/>
        </p:nvSpPr>
        <p:spPr>
          <a:xfrm>
            <a:off x="467544" y="5373216"/>
            <a:ext cx="1944216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Calibri" pitchFamily="34" charset="0"/>
              </a:rPr>
              <a:t>Perspektive und Fremdeinschätzung der Fortbildner </a:t>
            </a:r>
          </a:p>
        </p:txBody>
      </p:sp>
      <p:sp>
        <p:nvSpPr>
          <p:cNvPr id="9" name="Flussdiagramm: Alternativer Prozess 8"/>
          <p:cNvSpPr/>
          <p:nvPr/>
        </p:nvSpPr>
        <p:spPr>
          <a:xfrm>
            <a:off x="6732240" y="5301208"/>
            <a:ext cx="1944216" cy="10081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smtClean="0">
                <a:solidFill>
                  <a:schemeClr val="tx1"/>
                </a:solidFill>
                <a:latin typeface="Calibri" pitchFamily="34" charset="0"/>
              </a:rPr>
              <a:t>Fremdeinschätzung</a:t>
            </a:r>
            <a:endParaRPr lang="de-DE" sz="16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Ergebnisse: Warum haben Sie sich angemeldet?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1237375"/>
              </p:ext>
            </p:extLst>
          </p:nvPr>
        </p:nvGraphicFramePr>
        <p:xfrm>
          <a:off x="395536" y="1500175"/>
          <a:ext cx="8352928" cy="5202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4176464"/>
              </a:tblGrid>
              <a:tr h="843870">
                <a:tc>
                  <a:txBody>
                    <a:bodyPr/>
                    <a:lstStyle/>
                    <a:p>
                      <a:r>
                        <a:rPr lang="de-DE" sz="2400" dirty="0" smtClean="0"/>
                        <a:t>Computer</a:t>
                      </a:r>
                      <a:endParaRPr lang="de-D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400" dirty="0" err="1" smtClean="0"/>
                        <a:t>Rehasport</a:t>
                      </a:r>
                      <a:r>
                        <a:rPr lang="de-DE" sz="2400" dirty="0" smtClean="0"/>
                        <a:t> &amp; Entspannung</a:t>
                      </a:r>
                      <a:endParaRPr lang="de-DE" sz="2400" dirty="0"/>
                    </a:p>
                  </a:txBody>
                  <a:tcPr/>
                </a:tc>
              </a:tr>
              <a:tr h="3942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Schreiben lernen (5)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Besser mit PC umgehen können (4)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Lesen lernen (3)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Etwas lernen 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Spaß</a:t>
                      </a:r>
                      <a:r>
                        <a:rPr lang="de-DE" sz="2000" baseline="0" dirty="0" smtClean="0"/>
                        <a:t> (2)</a:t>
                      </a:r>
                      <a:endParaRPr lang="de-DE" sz="2000" dirty="0" smtClean="0"/>
                    </a:p>
                    <a:p>
                      <a:r>
                        <a:rPr lang="de-DE" sz="2000" dirty="0" smtClean="0"/>
                        <a:t>„Gut für dich“ (2)</a:t>
                      </a:r>
                    </a:p>
                    <a:p>
                      <a:endParaRPr lang="de-DE" sz="2000" dirty="0" smtClean="0"/>
                    </a:p>
                    <a:p>
                      <a:r>
                        <a:rPr lang="de-DE" sz="2000" dirty="0" smtClean="0"/>
                        <a:t>Abwechslung</a:t>
                      </a:r>
                      <a:r>
                        <a:rPr lang="de-DE" sz="2000" baseline="0" dirty="0" smtClean="0"/>
                        <a:t> zur Arbeit</a:t>
                      </a:r>
                    </a:p>
                    <a:p>
                      <a:r>
                        <a:rPr lang="de-DE" sz="2000" baseline="0" dirty="0" smtClean="0"/>
                        <a:t>Eigentlich alles</a:t>
                      </a:r>
                    </a:p>
                    <a:p>
                      <a:r>
                        <a:rPr lang="de-DE" sz="2000" baseline="0" dirty="0" smtClean="0"/>
                        <a:t>Herr KL-1</a:t>
                      </a:r>
                    </a:p>
                    <a:p>
                      <a:r>
                        <a:rPr lang="de-DE" sz="2000" baseline="0" dirty="0" smtClean="0"/>
                        <a:t>Interesse</a:t>
                      </a:r>
                    </a:p>
                    <a:p>
                      <a:r>
                        <a:rPr lang="de-DE" sz="2000" baseline="0" dirty="0" smtClean="0"/>
                        <a:t>Wegen Freunden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Bewegung (3)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Entspannungsübungen, mit Musik (2)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/>
                        <a:t>Rückenschmerzen loswerden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dirty="0" smtClean="0"/>
                    </a:p>
                    <a:p>
                      <a:r>
                        <a:rPr lang="de-DE" sz="2000" dirty="0" smtClean="0"/>
                        <a:t>Da</a:t>
                      </a:r>
                      <a:r>
                        <a:rPr lang="de-DE" sz="2000" baseline="0" dirty="0" smtClean="0"/>
                        <a:t> </a:t>
                      </a:r>
                      <a:r>
                        <a:rPr lang="de-DE" sz="2000" dirty="0" smtClean="0"/>
                        <a:t>ich es gerne mache</a:t>
                      </a:r>
                    </a:p>
                    <a:p>
                      <a:r>
                        <a:rPr lang="de-DE" sz="2000" dirty="0" smtClean="0"/>
                        <a:t>Immer gerne mit</a:t>
                      </a:r>
                      <a:r>
                        <a:rPr lang="de-DE" sz="2000" baseline="0" dirty="0" smtClean="0"/>
                        <a:t> Herrn KL-1 Sport gemacht</a:t>
                      </a:r>
                    </a:p>
                    <a:p>
                      <a:r>
                        <a:rPr lang="de-DE" sz="2000" baseline="0" dirty="0" smtClean="0"/>
                        <a:t>„Ist gut für dich“</a:t>
                      </a:r>
                    </a:p>
                    <a:p>
                      <a:endParaRPr lang="de-DE" sz="2000" baseline="0" dirty="0" smtClean="0"/>
                    </a:p>
                    <a:p>
                      <a:r>
                        <a:rPr lang="de-DE" sz="2000" baseline="0" dirty="0" smtClean="0"/>
                        <a:t>Wöchentlich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/>
                        <a:t>Da es immer mittwochs ist</a:t>
                      </a:r>
                    </a:p>
                    <a:p>
                      <a:r>
                        <a:rPr lang="de-DE" sz="2000" baseline="0" dirty="0" smtClean="0"/>
                        <a:t>Abwechslung zur Arbeit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6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  <a:latin typeface="Calibri" pitchFamily="34" charset="0"/>
              </a:rPr>
              <a:t>Können Sie den Computer bedienen? (n=21/n=12)</a:t>
            </a:r>
            <a:endParaRPr lang="de-DE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27942502"/>
              </p:ext>
            </p:extLst>
          </p:nvPr>
        </p:nvGraphicFramePr>
        <p:xfrm>
          <a:off x="1500166" y="1785926"/>
          <a:ext cx="7405718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6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Autofit/>
          </a:bodyPr>
          <a:lstStyle/>
          <a:p>
            <a:pPr algn="l"/>
            <a:r>
              <a:rPr lang="de-DE" sz="2800" b="1" dirty="0" smtClean="0">
                <a:solidFill>
                  <a:schemeClr val="tx1"/>
                </a:solidFill>
                <a:latin typeface="Calibri" pitchFamily="34" charset="0"/>
              </a:rPr>
              <a:t>Helfen Ihnen die Kursleiter, wenn Sie nicht weiterkommen? (n=21/n=12)</a:t>
            </a:r>
            <a:endParaRPr lang="de-DE" sz="28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779087002"/>
              </p:ext>
            </p:extLst>
          </p:nvPr>
        </p:nvGraphicFramePr>
        <p:xfrm>
          <a:off x="923966" y="1585260"/>
          <a:ext cx="7429552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64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Zusammenfassung</a:t>
            </a:r>
            <a:r>
              <a:rPr lang="de-DE" dirty="0" smtClean="0">
                <a:solidFill>
                  <a:schemeClr val="tx1"/>
                </a:solidFill>
              </a:rPr>
              <a:t> 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Calibri" pitchFamily="34" charset="0"/>
              </a:rPr>
              <a:t>fördernde Lernbedingungen </a:t>
            </a:r>
          </a:p>
          <a:p>
            <a:r>
              <a:rPr lang="de-DE" dirty="0" smtClean="0">
                <a:latin typeface="Calibri" pitchFamily="34" charset="0"/>
              </a:rPr>
              <a:t>Lernen </a:t>
            </a:r>
          </a:p>
          <a:p>
            <a:r>
              <a:rPr lang="de-DE" dirty="0" smtClean="0">
                <a:latin typeface="Calibri" pitchFamily="34" charset="0"/>
              </a:rPr>
              <a:t>Teilhabe durch Bildung </a:t>
            </a:r>
          </a:p>
          <a:p>
            <a:r>
              <a:rPr lang="de-DE" dirty="0" smtClean="0">
                <a:latin typeface="Calibri" pitchFamily="34" charset="0"/>
              </a:rPr>
              <a:t>soziale Inklusion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82" y="4000504"/>
            <a:ext cx="1538637" cy="2609528"/>
          </a:xfrm>
          <a:prstGeom prst="rect">
            <a:avLst/>
          </a:prstGeom>
        </p:spPr>
      </p:pic>
      <p:sp>
        <p:nvSpPr>
          <p:cNvPr id="6" name="Wolkenförmige Legende 5"/>
          <p:cNvSpPr/>
          <p:nvPr/>
        </p:nvSpPr>
        <p:spPr>
          <a:xfrm>
            <a:off x="1357290" y="3429000"/>
            <a:ext cx="5072098" cy="3071834"/>
          </a:xfrm>
          <a:prstGeom prst="cloudCallout">
            <a:avLst>
              <a:gd name="adj1" fmla="val 77336"/>
              <a:gd name="adj2" fmla="val 9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b="1" dirty="0" smtClean="0">
                <a:latin typeface="Calibri" pitchFamily="34" charset="0"/>
              </a:rPr>
              <a:t>Vielen Dank für Ihre Aufmerksamkeit</a:t>
            </a:r>
            <a:r>
              <a:rPr lang="de-DE" sz="3200" dirty="0" smtClean="0">
                <a:latin typeface="Calibri" pitchFamily="34" charset="0"/>
              </a:rPr>
              <a:t>! </a:t>
            </a:r>
            <a:endParaRPr lang="de-DE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Projekt &amp; Zielsetzung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r>
              <a:rPr lang="de-DE" sz="2800" dirty="0" smtClean="0">
                <a:latin typeface="Calibri" pitchFamily="34" charset="0"/>
              </a:rPr>
              <a:t>Evangelische Stiftung </a:t>
            </a:r>
            <a:r>
              <a:rPr lang="de-DE" sz="2800" dirty="0" err="1" smtClean="0">
                <a:latin typeface="Calibri" pitchFamily="34" charset="0"/>
              </a:rPr>
              <a:t>Volmarstein</a:t>
            </a:r>
            <a:r>
              <a:rPr lang="de-DE" sz="2800" dirty="0" smtClean="0">
                <a:latin typeface="Calibri" pitchFamily="34" charset="0"/>
              </a:rPr>
              <a:t> – </a:t>
            </a:r>
            <a:r>
              <a:rPr lang="de-DE" sz="2800" dirty="0" err="1" smtClean="0">
                <a:latin typeface="Calibri" pitchFamily="34" charset="0"/>
              </a:rPr>
              <a:t>WfbM</a:t>
            </a:r>
            <a:r>
              <a:rPr lang="de-DE" sz="2800" dirty="0" smtClean="0">
                <a:latin typeface="Calibri" pitchFamily="34" charset="0"/>
              </a:rPr>
              <a:t> </a:t>
            </a:r>
          </a:p>
          <a:p>
            <a:endParaRPr lang="de-DE" sz="2800" dirty="0" smtClean="0">
              <a:latin typeface="Calibri" pitchFamily="34" charset="0"/>
            </a:endParaRPr>
          </a:p>
          <a:p>
            <a:r>
              <a:rPr lang="de-DE" sz="2800" dirty="0" smtClean="0">
                <a:latin typeface="Calibri" pitchFamily="34" charset="0"/>
              </a:rPr>
              <a:t>Blaues Kreuz </a:t>
            </a:r>
            <a:r>
              <a:rPr lang="de-DE" sz="2800" dirty="0" err="1" smtClean="0">
                <a:latin typeface="Calibri" pitchFamily="34" charset="0"/>
              </a:rPr>
              <a:t>Diakonieverein</a:t>
            </a:r>
            <a:r>
              <a:rPr lang="de-DE" sz="2800" dirty="0" smtClean="0">
                <a:latin typeface="Calibri" pitchFamily="34" charset="0"/>
              </a:rPr>
              <a:t> e.V. bietet zusätzliche Bildungsangebote für Beschäftigte der WfbM an</a:t>
            </a:r>
          </a:p>
          <a:p>
            <a:pPr lvl="1">
              <a:buClrTx/>
              <a:buFont typeface="Symbol" pitchFamily="18" charset="2"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Schreibwerkstatt, Computer- und Internetnutzung</a:t>
            </a:r>
          </a:p>
          <a:p>
            <a:pPr lvl="1">
              <a:buClrTx/>
              <a:buFont typeface="Symbol" pitchFamily="18" charset="2"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Reha-Sport und Entspannung</a:t>
            </a:r>
          </a:p>
          <a:p>
            <a:pPr lvl="1"/>
            <a:endParaRPr lang="de-DE" sz="2800" dirty="0" smtClean="0">
              <a:latin typeface="Calibri" pitchFamily="34" charset="0"/>
            </a:endParaRP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Evangelische Fachhochschule RWL – Bochum </a:t>
            </a:r>
          </a:p>
          <a:p>
            <a:pPr marL="548640" lvl="2">
              <a:buClrTx/>
              <a:buSzPct val="85000"/>
              <a:buFont typeface="Symbol" pitchFamily="18" charset="2"/>
              <a:buChar char="-"/>
            </a:pPr>
            <a:r>
              <a:rPr lang="de-DE" sz="2800" dirty="0" smtClean="0">
                <a:latin typeface="Calibri" pitchFamily="34" charset="0"/>
              </a:rPr>
              <a:t>Begleitforschung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endParaRPr lang="de-DE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Teilhabe und Inklusion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sz="2800" b="1" dirty="0" smtClean="0">
                <a:latin typeface="Calibri" pitchFamily="34" charset="0"/>
              </a:rPr>
              <a:t>Teilhabe</a:t>
            </a:r>
          </a:p>
          <a:p>
            <a:pPr lvl="1"/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Teilhabe bedeutet das </a:t>
            </a:r>
            <a:r>
              <a:rPr lang="de-DE" sz="2800" dirty="0" err="1" smtClean="0">
                <a:solidFill>
                  <a:schemeClr val="tx1"/>
                </a:solidFill>
                <a:latin typeface="Calibri" pitchFamily="34" charset="0"/>
              </a:rPr>
              <a:t>Einbezogensein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in eine Lebenssituation (WHO 2001). </a:t>
            </a:r>
          </a:p>
          <a:p>
            <a:pPr lvl="1"/>
            <a:endParaRPr lang="de-DE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None/>
            </a:pPr>
            <a:r>
              <a:rPr lang="de-DE" sz="2800" b="1" dirty="0" smtClean="0">
                <a:latin typeface="Calibri" pitchFamily="34" charset="0"/>
              </a:rPr>
              <a:t>Soziale Inklusion</a:t>
            </a:r>
          </a:p>
          <a:p>
            <a:pPr lvl="1"/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Ein Leben in der Gemeinde bedeutet noch lange nicht „</a:t>
            </a:r>
            <a:r>
              <a:rPr lang="de-DE" sz="2800" i="1" dirty="0" smtClean="0">
                <a:solidFill>
                  <a:schemeClr val="tx1"/>
                </a:solidFill>
                <a:latin typeface="Calibri" pitchFamily="34" charset="0"/>
              </a:rPr>
              <a:t>soziale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800" i="1" dirty="0" smtClean="0">
                <a:solidFill>
                  <a:schemeClr val="tx1"/>
                </a:solidFill>
                <a:latin typeface="Calibri" pitchFamily="34" charset="0"/>
              </a:rPr>
              <a:t>Teilhabe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800" i="1" dirty="0" smtClean="0">
                <a:solidFill>
                  <a:schemeClr val="tx1"/>
                </a:solidFill>
                <a:latin typeface="Calibri" pitchFamily="34" charset="0"/>
              </a:rPr>
              <a:t>und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DE" sz="2800" i="1" dirty="0" smtClean="0">
                <a:solidFill>
                  <a:schemeClr val="tx1"/>
                </a:solidFill>
                <a:latin typeface="Calibri" pitchFamily="34" charset="0"/>
              </a:rPr>
              <a:t>Inklusion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…“ (</a:t>
            </a:r>
            <a:r>
              <a:rPr lang="de-DE" sz="2800" dirty="0" err="1" smtClean="0">
                <a:solidFill>
                  <a:schemeClr val="tx1"/>
                </a:solidFill>
                <a:latin typeface="Calibri" pitchFamily="34" charset="0"/>
              </a:rPr>
              <a:t>Fornefeld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, 2012, 4</a:t>
            </a: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). </a:t>
            </a:r>
          </a:p>
          <a:p>
            <a:pPr lvl="1"/>
            <a:endParaRPr lang="de-DE" dirty="0" smtClean="0"/>
          </a:p>
          <a:p>
            <a:pPr lvl="1"/>
            <a:endParaRPr lang="de-DE" sz="28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Bildung und Teilhabe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de-DE" sz="2800" dirty="0" smtClean="0">
              <a:solidFill>
                <a:schemeClr val="tx1"/>
              </a:solidFill>
            </a:endParaRPr>
          </a:p>
          <a:p>
            <a:pPr lvl="1"/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„Der Mensch bildet sich durch Begegnung mit anderen und anderem, das heißt, durch </a:t>
            </a:r>
            <a:r>
              <a:rPr lang="de-DE" sz="2800" i="1" dirty="0" smtClean="0">
                <a:solidFill>
                  <a:schemeClr val="tx1"/>
                </a:solidFill>
                <a:latin typeface="Calibri" pitchFamily="34" charset="0"/>
              </a:rPr>
              <a:t>soziale und kulturelle Teilhabe“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(</a:t>
            </a:r>
            <a:r>
              <a:rPr lang="de-DE" sz="2800" dirty="0" err="1" smtClean="0">
                <a:solidFill>
                  <a:schemeClr val="tx1"/>
                </a:solidFill>
                <a:latin typeface="Calibri" pitchFamily="34" charset="0"/>
              </a:rPr>
              <a:t>Fornefeld</a:t>
            </a:r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 2012)</a:t>
            </a:r>
          </a:p>
          <a:p>
            <a:pPr lvl="1"/>
            <a:endParaRPr lang="de-DE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lvl="1"/>
            <a:r>
              <a:rPr lang="de-DE" sz="2800" dirty="0" smtClean="0">
                <a:solidFill>
                  <a:schemeClr val="tx1"/>
                </a:solidFill>
                <a:latin typeface="Calibri" pitchFamily="34" charset="0"/>
              </a:rPr>
              <a:t>Bildung ist die unverzichtbare Voraussetzung von Teilhabe und Teilhabe ist die unverzichtbare Voraussetzung von Bildung. 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Bildungsangebote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714488"/>
            <a:ext cx="450059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714752"/>
            <a:ext cx="4357686" cy="299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1406" y="134515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 smtClean="0">
                <a:latin typeface="Calibri" pitchFamily="34" charset="0"/>
                <a:cs typeface="Arial" pitchFamily="34" charset="0"/>
              </a:rPr>
              <a:t>Rehasport</a:t>
            </a:r>
            <a:r>
              <a:rPr lang="de-DE" b="1" dirty="0" smtClean="0">
                <a:latin typeface="Calibri" pitchFamily="34" charset="0"/>
                <a:cs typeface="Arial" pitchFamily="34" charset="0"/>
              </a:rPr>
              <a:t> &amp; Entspannung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: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786314" y="3357562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alibri" pitchFamily="34" charset="0"/>
                <a:cs typeface="Arial" pitchFamily="34" charset="0"/>
              </a:rPr>
              <a:t>Computerkurs - Schreibwerkstatt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:</a:t>
            </a:r>
            <a:endParaRPr lang="de-DE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97338" y="4856159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© Daniela Franken </a:t>
            </a:r>
            <a:endParaRPr lang="de-DE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381751"/>
            <a:ext cx="2255837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Projekt &amp; Zielsetzung - Hochschule 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b="1" dirty="0" smtClean="0">
                <a:latin typeface="Calibri" pitchFamily="34" charset="0"/>
              </a:rPr>
              <a:t>Wissenschaftliche Begleitforschung der EFH: </a:t>
            </a: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</a:rPr>
              <a:t>Gibt es eine Erweiterung der Teilhabemöglichkeiten für die Teilnehmer?  </a:t>
            </a:r>
          </a:p>
          <a:p>
            <a:pPr lvl="2"/>
            <a:r>
              <a:rPr lang="de-DE" dirty="0" smtClean="0">
                <a:latin typeface="Calibri" pitchFamily="34" charset="0"/>
              </a:rPr>
              <a:t> </a:t>
            </a:r>
            <a:r>
              <a:rPr lang="de-DE" sz="2400" dirty="0" smtClean="0">
                <a:latin typeface="Calibri" pitchFamily="34" charset="0"/>
              </a:rPr>
              <a:t>z.B. Teilhabe am Arbeitsleben, an Bildung, an der kulturellen Teilhabe über das Medium Computer</a:t>
            </a:r>
          </a:p>
          <a:p>
            <a:pPr lvl="2">
              <a:buNone/>
            </a:pPr>
            <a:endParaRPr lang="de-DE" dirty="0" smtClean="0">
              <a:latin typeface="Calibri" pitchFamily="34" charset="0"/>
            </a:endParaRP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Calibri" pitchFamily="34" charset="0"/>
              </a:rPr>
              <a:t>Wie müssen Bildungsangebote konzipiert sein, damit eine erfolgreiche Durchführung möglich ist?</a:t>
            </a:r>
          </a:p>
          <a:p>
            <a:pPr lvl="2"/>
            <a:r>
              <a:rPr lang="de-DE" sz="2400" dirty="0" smtClean="0">
                <a:latin typeface="Calibri" pitchFamily="34" charset="0"/>
              </a:rPr>
              <a:t>inklusive Lehr-Lern-Arrangements, Curriculum, Rahmenbedingungen</a:t>
            </a:r>
          </a:p>
          <a:p>
            <a:pPr lvl="2"/>
            <a:endParaRPr lang="de-DE" dirty="0" smtClean="0"/>
          </a:p>
          <a:p>
            <a:pPr lvl="1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Methoden - </a:t>
            </a:r>
            <a:r>
              <a:rPr lang="de-DE" sz="3600" b="1" dirty="0" smtClean="0">
                <a:solidFill>
                  <a:schemeClr val="tx1"/>
                </a:solidFill>
                <a:latin typeface="Calibri" pitchFamily="34" charset="0"/>
              </a:rPr>
              <a:t>Befragung der Teilnehmer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endParaRPr lang="de-DE" dirty="0" smtClean="0"/>
          </a:p>
          <a:p>
            <a:pPr marL="514350" indent="-514350">
              <a:buNone/>
            </a:pPr>
            <a:endParaRPr lang="de-DE" dirty="0" smtClean="0"/>
          </a:p>
          <a:p>
            <a:pPr marL="514350" indent="-514350">
              <a:buFont typeface="+mj-lt"/>
              <a:buAutoNum type="arabicPeriod"/>
            </a:pP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643" y="3676992"/>
            <a:ext cx="1538637" cy="2609528"/>
          </a:xfrm>
          <a:prstGeom prst="rect">
            <a:avLst/>
          </a:prstGeom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454152" y="1679448"/>
            <a:ext cx="850392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de-DE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Erfassung</a:t>
            </a:r>
            <a:r>
              <a:rPr kumimoji="0" lang="de-DE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der subjektiven Einschätzung der Teilnehmer: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Wir fragen die Teilnehmer der Kurse.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Wir fragen, was sie wichtig finden.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 Jeder Mensch kann selber am besten sagen, wie er etwas findet. 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Uns interessiert jede Meinung. </a:t>
            </a:r>
          </a:p>
          <a:p>
            <a:pPr marL="355600" indent="-355600"/>
            <a:endParaRPr kumimoji="0" lang="de-DE" sz="2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355600" indent="-355600"/>
            <a:r>
              <a:rPr lang="de-DE" sz="2400" b="1" dirty="0" smtClean="0">
                <a:latin typeface="Calibri" pitchFamily="34" charset="0"/>
              </a:rPr>
              <a:t>Wie: </a:t>
            </a:r>
            <a:endParaRPr kumimoji="0" lang="de-DE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de-DE" sz="2400" noProof="0" dirty="0" smtClean="0">
                <a:latin typeface="Calibri" pitchFamily="34" charset="0"/>
              </a:rPr>
              <a:t>Im Gespräch, Interviews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de-DE" sz="2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In</a:t>
            </a:r>
            <a:r>
              <a:rPr kumimoji="0" lang="de-DE" sz="24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leichter Sprache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de-DE" sz="2400" noProof="0" dirty="0" smtClean="0">
                <a:latin typeface="Calibri" pitchFamily="34" charset="0"/>
              </a:rPr>
              <a:t>Einsatz von Symbolen </a:t>
            </a:r>
            <a:endParaRPr lang="de-DE" sz="2400" dirty="0" smtClean="0">
              <a:latin typeface="Calibri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de-D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kumimoji="0" lang="de-DE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Methoden - </a:t>
            </a:r>
            <a:r>
              <a:rPr lang="de-DE" sz="3200" b="1" dirty="0" smtClean="0">
                <a:solidFill>
                  <a:schemeClr val="tx1"/>
                </a:solidFill>
                <a:latin typeface="Calibri" pitchFamily="34" charset="0"/>
              </a:rPr>
              <a:t>Befragung der Teilnehmer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1026" name="Picture 2" descr="E:\Sich Treffe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6566" y="1550035"/>
            <a:ext cx="5134356" cy="452628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021288"/>
            <a:ext cx="1731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b="1" dirty="0" smtClean="0">
                <a:solidFill>
                  <a:schemeClr val="tx1"/>
                </a:solidFill>
                <a:latin typeface="Calibri" pitchFamily="34" charset="0"/>
              </a:rPr>
              <a:t>Entwicklung von Symbolen  </a:t>
            </a:r>
            <a:endParaRPr lang="de-DE" b="1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8" name="Picture 4" descr="E:\WWW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13796"/>
            <a:ext cx="3571900" cy="2872460"/>
          </a:xfrm>
          <a:prstGeom prst="rect">
            <a:avLst/>
          </a:prstGeom>
          <a:noFill/>
        </p:spPr>
      </p:pic>
      <p:pic>
        <p:nvPicPr>
          <p:cNvPr id="5" name="Grafi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143248"/>
            <a:ext cx="4962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5214942" y="2028758"/>
            <a:ext cx="135732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alibri" pitchFamily="34" charset="0"/>
                <a:cs typeface="Arial" pitchFamily="34" charset="0"/>
              </a:rPr>
              <a:t>Internet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14282" y="4325503"/>
            <a:ext cx="3571900" cy="224676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000" dirty="0" smtClean="0">
                <a:latin typeface="Calibri" pitchFamily="34" charset="0"/>
                <a:cs typeface="Arial" pitchFamily="34" charset="0"/>
              </a:rPr>
              <a:t>Wenn mehrere Computer miteinander verbunden sind, gibt es ein Netz. Internet ist ein anderes Wort für dieses Netz. In diesem Netz werden Informationen zwischen den Computern ausgetauscht.</a:t>
            </a:r>
            <a:r>
              <a:rPr lang="de-DE" sz="2000" b="1" dirty="0" smtClean="0">
                <a:latin typeface="Calibri" pitchFamily="34" charset="0"/>
                <a:cs typeface="Arial" pitchFamily="34" charset="0"/>
              </a:rPr>
              <a:t> </a:t>
            </a:r>
            <a:endParaRPr lang="de-DE" sz="2000" b="1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9847"/>
            <a:ext cx="1731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767" y="6343648"/>
            <a:ext cx="17319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532</Words>
  <Application>Microsoft Office PowerPoint</Application>
  <PresentationFormat>Bildschirmpräsentation (4:3)</PresentationFormat>
  <Paragraphs>121</Paragraphs>
  <Slides>15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Cronus</vt:lpstr>
      <vt:lpstr>               Menschen Recht Inklusion  Internationale Fachtagung zur Umsetzung der  VN-Behindertenrechtskonvention in der Praxis  </vt:lpstr>
      <vt:lpstr>Projekt &amp; Zielsetzung </vt:lpstr>
      <vt:lpstr>Teilhabe und Inklusion</vt:lpstr>
      <vt:lpstr>Bildung und Teilhabe </vt:lpstr>
      <vt:lpstr>Bildungsangebote </vt:lpstr>
      <vt:lpstr>Projekt &amp; Zielsetzung - Hochschule  </vt:lpstr>
      <vt:lpstr>Methoden - Befragung der Teilnehmer</vt:lpstr>
      <vt:lpstr>Methoden - Befragung der Teilnehmer</vt:lpstr>
      <vt:lpstr>Entwicklung von Symbolen  </vt:lpstr>
      <vt:lpstr>Ergänzende Methoden </vt:lpstr>
      <vt:lpstr>Erhebungsinstrumente </vt:lpstr>
      <vt:lpstr>Ergebnisse: Warum haben Sie sich angemeldet? </vt:lpstr>
      <vt:lpstr>Können Sie den Computer bedienen? (n=21/n=12)</vt:lpstr>
      <vt:lpstr>Helfen Ihnen die Kursleiter, wenn Sie nicht weiterkommen? (n=21/n=12)</vt:lpstr>
      <vt:lpstr>Zusammenfassung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Inklusion von Menschen mit Komplexer Behinderung</dc:title>
  <dc:creator>Prof. Dr. Kristin Sonnenberg</dc:creator>
  <cp:lastModifiedBy>Wiss.Mitarbeiter</cp:lastModifiedBy>
  <cp:revision>84</cp:revision>
  <cp:lastPrinted>2013-06-06T08:22:46Z</cp:lastPrinted>
  <dcterms:modified xsi:type="dcterms:W3CDTF">2013-06-20T11:08:41Z</dcterms:modified>
</cp:coreProperties>
</file>