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7" r:id="rId2"/>
    <p:sldId id="258" r:id="rId3"/>
    <p:sldId id="259" r:id="rId4"/>
    <p:sldId id="264" r:id="rId5"/>
    <p:sldId id="266" r:id="rId6"/>
    <p:sldId id="268" r:id="rId7"/>
    <p:sldId id="260" r:id="rId8"/>
    <p:sldId id="261" r:id="rId9"/>
    <p:sldId id="293" r:id="rId10"/>
    <p:sldId id="295" r:id="rId11"/>
    <p:sldId id="288" r:id="rId12"/>
    <p:sldId id="298" r:id="rId13"/>
    <p:sldId id="270" r:id="rId14"/>
    <p:sldId id="262" r:id="rId15"/>
    <p:sldId id="274" r:id="rId16"/>
    <p:sldId id="276" r:id="rId17"/>
    <p:sldId id="285" r:id="rId18"/>
    <p:sldId id="290" r:id="rId19"/>
    <p:sldId id="278" r:id="rId20"/>
    <p:sldId id="280" r:id="rId21"/>
    <p:sldId id="283" r:id="rId22"/>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53" autoAdjust="0"/>
    <p:restoredTop sz="94660"/>
  </p:normalViewPr>
  <p:slideViewPr>
    <p:cSldViewPr>
      <p:cViewPr>
        <p:scale>
          <a:sx n="75" d="100"/>
          <a:sy n="75" d="100"/>
        </p:scale>
        <p:origin x="-1266" y="15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3F17E7-3BD1-43C7-B918-993C062B1210}" type="datetimeFigureOut">
              <a:rPr lang="de-DE" smtClean="0"/>
              <a:t>07.06.2013</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F6F907-EF75-4F65-B79C-D0C931339B4C}" type="slidenum">
              <a:rPr lang="de-DE" smtClean="0"/>
              <a:t>‹Nr.›</a:t>
            </a:fld>
            <a:endParaRPr lang="de-DE"/>
          </a:p>
        </p:txBody>
      </p:sp>
    </p:spTree>
    <p:extLst>
      <p:ext uri="{BB962C8B-B14F-4D97-AF65-F5344CB8AC3E}">
        <p14:creationId xmlns:p14="http://schemas.microsoft.com/office/powerpoint/2010/main" val="2520381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32E19D-290B-48F5-8683-093AA1445BB6}" type="slidenum">
              <a:rPr lang="de-DE"/>
              <a:pPr/>
              <a:t>1</a:t>
            </a:fld>
            <a:endParaRPr lang="de-DE"/>
          </a:p>
        </p:txBody>
      </p:sp>
      <p:sp>
        <p:nvSpPr>
          <p:cNvPr id="28674" name="Rectangle 3074"/>
          <p:cNvSpPr>
            <a:spLocks noGrp="1" noRot="1" noChangeAspect="1" noChangeArrowheads="1" noTextEdit="1"/>
          </p:cNvSpPr>
          <p:nvPr>
            <p:ph type="sldImg"/>
          </p:nvPr>
        </p:nvSpPr>
        <p:spPr>
          <a:ln/>
        </p:spPr>
      </p:sp>
      <p:sp>
        <p:nvSpPr>
          <p:cNvPr id="28675" name="Rectangle 3075"/>
          <p:cNvSpPr>
            <a:spLocks noGrp="1" noChangeArrowheads="1"/>
          </p:cNvSpPr>
          <p:nvPr>
            <p:ph type="body" idx="1"/>
          </p:nvPr>
        </p:nvSpPr>
        <p:spPr/>
        <p:txBody>
          <a:bodyPr/>
          <a:lstStyle/>
          <a:p>
            <a:endParaRPr 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D4879D-45B2-4BBC-A439-8FA6ACB80459}" type="slidenum">
              <a:rPr lang="de-DE"/>
              <a:pPr/>
              <a:t>16</a:t>
            </a:fld>
            <a:endParaRPr lang="de-DE"/>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D4879D-45B2-4BBC-A439-8FA6ACB80459}" type="slidenum">
              <a:rPr lang="de-DE"/>
              <a:pPr/>
              <a:t>17</a:t>
            </a:fld>
            <a:endParaRPr lang="de-DE"/>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D4879D-45B2-4BBC-A439-8FA6ACB80459}" type="slidenum">
              <a:rPr lang="de-DE"/>
              <a:pPr/>
              <a:t>18</a:t>
            </a:fld>
            <a:endParaRPr lang="de-DE"/>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D4879D-45B2-4BBC-A439-8FA6ACB80459}" type="slidenum">
              <a:rPr lang="de-DE"/>
              <a:pPr/>
              <a:t>19</a:t>
            </a:fld>
            <a:endParaRPr lang="de-DE"/>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D4879D-45B2-4BBC-A439-8FA6ACB80459}" type="slidenum">
              <a:rPr lang="de-DE"/>
              <a:pPr/>
              <a:t>20</a:t>
            </a:fld>
            <a:endParaRPr lang="de-DE"/>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D4879D-45B2-4BBC-A439-8FA6ACB80459}" type="slidenum">
              <a:rPr lang="de-DE"/>
              <a:pPr/>
              <a:t>21</a:t>
            </a:fld>
            <a:endParaRPr lang="de-DE"/>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p:txBody>
          <a:bodyPr/>
          <a:lstStyle/>
          <a:p>
            <a:endParaRPr 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9035CB-0294-4FFA-9B31-2E2390AFB8D5}" type="slidenum">
              <a:rPr lang="de-DE"/>
              <a:pPr/>
              <a:t>2</a:t>
            </a:fld>
            <a:endParaRPr lang="de-DE"/>
          </a:p>
        </p:txBody>
      </p:sp>
      <p:sp>
        <p:nvSpPr>
          <p:cNvPr id="46082"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6083"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62349F-A245-41E9-9FF5-33E1474C5E92}" type="slidenum">
              <a:rPr lang="de-DE"/>
              <a:pPr/>
              <a:t>3</a:t>
            </a:fld>
            <a:endParaRPr lang="de-DE"/>
          </a:p>
        </p:txBody>
      </p:sp>
      <p:sp>
        <p:nvSpPr>
          <p:cNvPr id="48130"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8131"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62349F-A245-41E9-9FF5-33E1474C5E92}" type="slidenum">
              <a:rPr lang="de-DE"/>
              <a:pPr/>
              <a:t>4</a:t>
            </a:fld>
            <a:endParaRPr lang="de-DE"/>
          </a:p>
        </p:txBody>
      </p:sp>
      <p:sp>
        <p:nvSpPr>
          <p:cNvPr id="48130"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8131"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62349F-A245-41E9-9FF5-33E1474C5E92}" type="slidenum">
              <a:rPr lang="de-DE"/>
              <a:pPr/>
              <a:t>5</a:t>
            </a:fld>
            <a:endParaRPr lang="de-DE"/>
          </a:p>
        </p:txBody>
      </p:sp>
      <p:sp>
        <p:nvSpPr>
          <p:cNvPr id="48130"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8131"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62349F-A245-41E9-9FF5-33E1474C5E92}" type="slidenum">
              <a:rPr lang="de-DE"/>
              <a:pPr/>
              <a:t>6</a:t>
            </a:fld>
            <a:endParaRPr lang="de-DE"/>
          </a:p>
        </p:txBody>
      </p:sp>
      <p:sp>
        <p:nvSpPr>
          <p:cNvPr id="48130"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8131"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62349F-A245-41E9-9FF5-33E1474C5E92}" type="slidenum">
              <a:rPr lang="de-DE"/>
              <a:pPr/>
              <a:t>7</a:t>
            </a:fld>
            <a:endParaRPr lang="de-DE"/>
          </a:p>
        </p:txBody>
      </p:sp>
      <p:sp>
        <p:nvSpPr>
          <p:cNvPr id="48130"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8131"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D4879D-45B2-4BBC-A439-8FA6ACB80459}" type="slidenum">
              <a:rPr lang="de-DE"/>
              <a:pPr/>
              <a:t>14</a:t>
            </a:fld>
            <a:endParaRPr lang="de-DE"/>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p:txBody>
          <a:bodyPr/>
          <a:lstStyle/>
          <a:p>
            <a:endParaRPr 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D4879D-45B2-4BBC-A439-8FA6ACB80459}" type="slidenum">
              <a:rPr lang="de-DE"/>
              <a:pPr/>
              <a:t>15</a:t>
            </a:fld>
            <a:endParaRPr lang="de-DE"/>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p:txBody>
          <a:bodyPr/>
          <a:lstStyle/>
          <a:p>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470D9779-68F3-4F12-B086-1C58D0882E25}" type="datetimeFigureOut">
              <a:rPr lang="de-DE" smtClean="0"/>
              <a:t>07.06.2013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FED3F5-865B-4DAE-AA61-E0B3C8B57BED}" type="slidenum">
              <a:rPr lang="de-DE" smtClean="0"/>
              <a:t>‹Nr.›</a:t>
            </a:fld>
            <a:endParaRPr lang="de-DE"/>
          </a:p>
        </p:txBody>
      </p:sp>
    </p:spTree>
    <p:extLst>
      <p:ext uri="{BB962C8B-B14F-4D97-AF65-F5344CB8AC3E}">
        <p14:creationId xmlns:p14="http://schemas.microsoft.com/office/powerpoint/2010/main" val="1139140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70D9779-68F3-4F12-B086-1C58D0882E25}" type="datetimeFigureOut">
              <a:rPr lang="de-DE" smtClean="0"/>
              <a:t>07.06.2013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FED3F5-865B-4DAE-AA61-E0B3C8B57BED}" type="slidenum">
              <a:rPr lang="de-DE" smtClean="0"/>
              <a:t>‹Nr.›</a:t>
            </a:fld>
            <a:endParaRPr lang="de-DE"/>
          </a:p>
        </p:txBody>
      </p:sp>
    </p:spTree>
    <p:extLst>
      <p:ext uri="{BB962C8B-B14F-4D97-AF65-F5344CB8AC3E}">
        <p14:creationId xmlns:p14="http://schemas.microsoft.com/office/powerpoint/2010/main" val="3104660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70D9779-68F3-4F12-B086-1C58D0882E25}" type="datetimeFigureOut">
              <a:rPr lang="de-DE" smtClean="0"/>
              <a:t>07.06.2013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FED3F5-865B-4DAE-AA61-E0B3C8B57BED}" type="slidenum">
              <a:rPr lang="de-DE" smtClean="0"/>
              <a:t>‹Nr.›</a:t>
            </a:fld>
            <a:endParaRPr lang="de-DE"/>
          </a:p>
        </p:txBody>
      </p:sp>
    </p:spTree>
    <p:extLst>
      <p:ext uri="{BB962C8B-B14F-4D97-AF65-F5344CB8AC3E}">
        <p14:creationId xmlns:p14="http://schemas.microsoft.com/office/powerpoint/2010/main" val="10553094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70D9779-68F3-4F12-B086-1C58D0882E25}" type="datetimeFigureOut">
              <a:rPr lang="de-DE" smtClean="0"/>
              <a:t>07.06.2013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FED3F5-865B-4DAE-AA61-E0B3C8B57BED}" type="slidenum">
              <a:rPr lang="de-DE" smtClean="0"/>
              <a:t>‹Nr.›</a:t>
            </a:fld>
            <a:endParaRPr lang="de-DE"/>
          </a:p>
        </p:txBody>
      </p:sp>
    </p:spTree>
    <p:extLst>
      <p:ext uri="{BB962C8B-B14F-4D97-AF65-F5344CB8AC3E}">
        <p14:creationId xmlns:p14="http://schemas.microsoft.com/office/powerpoint/2010/main" val="774913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470D9779-68F3-4F12-B086-1C58D0882E25}" type="datetimeFigureOut">
              <a:rPr lang="de-DE" smtClean="0"/>
              <a:t>07.06.2013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FED3F5-865B-4DAE-AA61-E0B3C8B57BED}" type="slidenum">
              <a:rPr lang="de-DE" smtClean="0"/>
              <a:t>‹Nr.›</a:t>
            </a:fld>
            <a:endParaRPr lang="de-DE"/>
          </a:p>
        </p:txBody>
      </p:sp>
    </p:spTree>
    <p:extLst>
      <p:ext uri="{BB962C8B-B14F-4D97-AF65-F5344CB8AC3E}">
        <p14:creationId xmlns:p14="http://schemas.microsoft.com/office/powerpoint/2010/main" val="1141873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470D9779-68F3-4F12-B086-1C58D0882E25}" type="datetimeFigureOut">
              <a:rPr lang="de-DE" smtClean="0"/>
              <a:t>07.06.2013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EFED3F5-865B-4DAE-AA61-E0B3C8B57BED}" type="slidenum">
              <a:rPr lang="de-DE" smtClean="0"/>
              <a:t>‹Nr.›</a:t>
            </a:fld>
            <a:endParaRPr lang="de-DE"/>
          </a:p>
        </p:txBody>
      </p:sp>
    </p:spTree>
    <p:extLst>
      <p:ext uri="{BB962C8B-B14F-4D97-AF65-F5344CB8AC3E}">
        <p14:creationId xmlns:p14="http://schemas.microsoft.com/office/powerpoint/2010/main" val="235236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470D9779-68F3-4F12-B086-1C58D0882E25}" type="datetimeFigureOut">
              <a:rPr lang="de-DE" smtClean="0"/>
              <a:t>07.06.2013</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FEFED3F5-865B-4DAE-AA61-E0B3C8B57BED}" type="slidenum">
              <a:rPr lang="de-DE" smtClean="0"/>
              <a:t>‹Nr.›</a:t>
            </a:fld>
            <a:endParaRPr lang="de-DE"/>
          </a:p>
        </p:txBody>
      </p:sp>
    </p:spTree>
    <p:extLst>
      <p:ext uri="{BB962C8B-B14F-4D97-AF65-F5344CB8AC3E}">
        <p14:creationId xmlns:p14="http://schemas.microsoft.com/office/powerpoint/2010/main" val="3425093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470D9779-68F3-4F12-B086-1C58D0882E25}" type="datetimeFigureOut">
              <a:rPr lang="de-DE" smtClean="0"/>
              <a:t>07.06.2013</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FEFED3F5-865B-4DAE-AA61-E0B3C8B57BED}" type="slidenum">
              <a:rPr lang="de-DE" smtClean="0"/>
              <a:t>‹Nr.›</a:t>
            </a:fld>
            <a:endParaRPr lang="de-DE"/>
          </a:p>
        </p:txBody>
      </p:sp>
    </p:spTree>
    <p:extLst>
      <p:ext uri="{BB962C8B-B14F-4D97-AF65-F5344CB8AC3E}">
        <p14:creationId xmlns:p14="http://schemas.microsoft.com/office/powerpoint/2010/main" val="1154927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470D9779-68F3-4F12-B086-1C58D0882E25}" type="datetimeFigureOut">
              <a:rPr lang="de-DE" smtClean="0"/>
              <a:t>07.06.2013</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FEFED3F5-865B-4DAE-AA61-E0B3C8B57BED}" type="slidenum">
              <a:rPr lang="de-DE" smtClean="0"/>
              <a:t>‹Nr.›</a:t>
            </a:fld>
            <a:endParaRPr lang="de-DE"/>
          </a:p>
        </p:txBody>
      </p:sp>
    </p:spTree>
    <p:extLst>
      <p:ext uri="{BB962C8B-B14F-4D97-AF65-F5344CB8AC3E}">
        <p14:creationId xmlns:p14="http://schemas.microsoft.com/office/powerpoint/2010/main" val="2248509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470D9779-68F3-4F12-B086-1C58D0882E25}" type="datetimeFigureOut">
              <a:rPr lang="de-DE" smtClean="0"/>
              <a:t>07.06.2013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EFED3F5-865B-4DAE-AA61-E0B3C8B57BED}" type="slidenum">
              <a:rPr lang="de-DE" smtClean="0"/>
              <a:t>‹Nr.›</a:t>
            </a:fld>
            <a:endParaRPr lang="de-DE"/>
          </a:p>
        </p:txBody>
      </p:sp>
    </p:spTree>
    <p:extLst>
      <p:ext uri="{BB962C8B-B14F-4D97-AF65-F5344CB8AC3E}">
        <p14:creationId xmlns:p14="http://schemas.microsoft.com/office/powerpoint/2010/main" val="3732953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470D9779-68F3-4F12-B086-1C58D0882E25}" type="datetimeFigureOut">
              <a:rPr lang="de-DE" smtClean="0"/>
              <a:t>07.06.2013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EFED3F5-865B-4DAE-AA61-E0B3C8B57BED}" type="slidenum">
              <a:rPr lang="de-DE" smtClean="0"/>
              <a:t>‹Nr.›</a:t>
            </a:fld>
            <a:endParaRPr lang="de-DE"/>
          </a:p>
        </p:txBody>
      </p:sp>
    </p:spTree>
    <p:extLst>
      <p:ext uri="{BB962C8B-B14F-4D97-AF65-F5344CB8AC3E}">
        <p14:creationId xmlns:p14="http://schemas.microsoft.com/office/powerpoint/2010/main" val="9906476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0D9779-68F3-4F12-B086-1C58D0882E25}" type="datetimeFigureOut">
              <a:rPr lang="de-DE" smtClean="0"/>
              <a:t>07.06.2013</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FED3F5-865B-4DAE-AA61-E0B3C8B57BED}" type="slidenum">
              <a:rPr lang="de-DE" smtClean="0"/>
              <a:t>‹Nr.›</a:t>
            </a:fld>
            <a:endParaRPr lang="de-DE"/>
          </a:p>
        </p:txBody>
      </p:sp>
    </p:spTree>
    <p:extLst>
      <p:ext uri="{BB962C8B-B14F-4D97-AF65-F5344CB8AC3E}">
        <p14:creationId xmlns:p14="http://schemas.microsoft.com/office/powerpoint/2010/main" val="34209831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stift-tilbeck-gmbh.de/_data/KvP_Konzept.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16.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contec.de/images/stories/Studien/Leseprobe_Ambulantisierungsbilanzen.pdf"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179512" y="3068960"/>
            <a:ext cx="9206037" cy="1828800"/>
          </a:xfrm>
          <a:noFill/>
          <a:ln/>
        </p:spPr>
        <p:txBody>
          <a:bodyPr/>
          <a:lstStyle/>
          <a:p>
            <a:pPr algn="ctr"/>
            <a:r>
              <a:rPr lang="de-DE" dirty="0" smtClean="0">
                <a:latin typeface="Arial" charset="0"/>
              </a:rPr>
              <a:t>Wohnformen für ältere </a:t>
            </a:r>
            <a:r>
              <a:rPr lang="de-DE" dirty="0">
                <a:latin typeface="Arial" charset="0"/>
              </a:rPr>
              <a:t>M</a:t>
            </a:r>
            <a:r>
              <a:rPr lang="de-DE" dirty="0" smtClean="0">
                <a:latin typeface="Arial" charset="0"/>
              </a:rPr>
              <a:t>enschen mit geistiger Behinderung</a:t>
            </a:r>
            <a:endParaRPr lang="de-DE" dirty="0">
              <a:latin typeface="Arial" charset="0"/>
            </a:endParaRPr>
          </a:p>
        </p:txBody>
      </p:sp>
      <p:pic>
        <p:nvPicPr>
          <p:cNvPr id="18436"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r="19029"/>
          <a:stretch>
            <a:fillRect/>
          </a:stretch>
        </p:blipFill>
        <p:spPr bwMode="auto">
          <a:xfrm>
            <a:off x="0" y="0"/>
            <a:ext cx="9144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18438" name="Rectangle 6"/>
          <p:cNvSpPr>
            <a:spLocks noChangeArrowheads="1"/>
          </p:cNvSpPr>
          <p:nvPr/>
        </p:nvSpPr>
        <p:spPr bwMode="auto">
          <a:xfrm>
            <a:off x="4572000" y="11430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pPr>
              <a:spcBef>
                <a:spcPct val="20000"/>
              </a:spcBef>
              <a:buClr>
                <a:schemeClr val="hlink"/>
              </a:buClr>
              <a:buSzPct val="60000"/>
              <a:buFont typeface="Wingdings" pitchFamily="2" charset="2"/>
              <a:buNone/>
            </a:pPr>
            <a:r>
              <a:rPr kumimoji="0" lang="de-DE" sz="1800" dirty="0" smtClean="0">
                <a:latin typeface="Arial" charset="0"/>
              </a:rPr>
              <a:t>Prof</a:t>
            </a:r>
            <a:r>
              <a:rPr kumimoji="0" lang="de-DE" sz="1800" dirty="0">
                <a:latin typeface="Arial" charset="0"/>
              </a:rPr>
              <a:t>. Dr. Ursula Henke</a:t>
            </a:r>
          </a:p>
        </p:txBody>
      </p:sp>
    </p:spTree>
    <p:extLst>
      <p:ext uri="{BB962C8B-B14F-4D97-AF65-F5344CB8AC3E}">
        <p14:creationId xmlns:p14="http://schemas.microsoft.com/office/powerpoint/2010/main" val="26203473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a:xfrm>
            <a:off x="827584" y="1772816"/>
            <a:ext cx="8164016" cy="1143000"/>
          </a:xfrm>
        </p:spPr>
        <p:txBody>
          <a:bodyPr>
            <a:normAutofit/>
          </a:bodyPr>
          <a:lstStyle/>
          <a:p>
            <a:r>
              <a:rPr lang="de-DE" sz="2800" b="1" dirty="0" smtClean="0">
                <a:solidFill>
                  <a:schemeClr val="tx1"/>
                </a:solidFill>
                <a:latin typeface="+mn-lt"/>
              </a:rPr>
              <a:t>Artikel 19 der UN-</a:t>
            </a:r>
            <a:r>
              <a:rPr lang="de-DE" sz="2800" b="1" dirty="0">
                <a:latin typeface="+mn-lt"/>
              </a:rPr>
              <a:t>B</a:t>
            </a:r>
            <a:r>
              <a:rPr lang="de-DE" sz="2800" b="1" dirty="0" smtClean="0">
                <a:solidFill>
                  <a:schemeClr val="tx1"/>
                </a:solidFill>
                <a:latin typeface="+mn-lt"/>
              </a:rPr>
              <a:t>ehindertenrechtskonvention</a:t>
            </a:r>
            <a:endParaRPr lang="de-DE" dirty="0"/>
          </a:p>
        </p:txBody>
      </p:sp>
      <p:sp>
        <p:nvSpPr>
          <p:cNvPr id="118787" name="Rectangle 3"/>
          <p:cNvSpPr>
            <a:spLocks noGrp="1" noChangeArrowheads="1"/>
          </p:cNvSpPr>
          <p:nvPr>
            <p:ph type="body" idx="1"/>
          </p:nvPr>
        </p:nvSpPr>
        <p:spPr>
          <a:xfrm>
            <a:off x="1691680" y="2924944"/>
            <a:ext cx="7147520" cy="4114800"/>
          </a:xfrm>
        </p:spPr>
        <p:txBody>
          <a:bodyPr>
            <a:normAutofit fontScale="92500" lnSpcReduction="10000"/>
          </a:bodyPr>
          <a:lstStyle/>
          <a:p>
            <a:pPr marL="0" indent="0">
              <a:buNone/>
            </a:pPr>
            <a:r>
              <a:rPr lang="de-DE" dirty="0" smtClean="0"/>
              <a:t>b) Menschen </a:t>
            </a:r>
            <a:r>
              <a:rPr lang="de-DE" dirty="0"/>
              <a:t>mit Behinderungen </a:t>
            </a:r>
            <a:r>
              <a:rPr lang="de-DE" dirty="0" smtClean="0"/>
              <a:t>Zugang zu </a:t>
            </a:r>
            <a:r>
              <a:rPr lang="de-DE" dirty="0"/>
              <a:t>einer Reihe von </a:t>
            </a:r>
            <a:r>
              <a:rPr lang="de-DE" dirty="0" smtClean="0"/>
              <a:t>gemeindenahen Unterstützungsdiensten </a:t>
            </a:r>
            <a:r>
              <a:rPr lang="de-DE" dirty="0"/>
              <a:t>zu Hause </a:t>
            </a:r>
            <a:r>
              <a:rPr lang="de-DE" dirty="0" smtClean="0"/>
              <a:t>und in </a:t>
            </a:r>
            <a:r>
              <a:rPr lang="de-DE" dirty="0"/>
              <a:t>Einrichtungen sowie zu sonstigen </a:t>
            </a:r>
            <a:r>
              <a:rPr lang="de-DE" dirty="0" smtClean="0"/>
              <a:t>gemeindenahen Unterstützungsdiensten haben</a:t>
            </a:r>
            <a:r>
              <a:rPr lang="de-DE" dirty="0"/>
              <a:t>, einschließlich der </a:t>
            </a:r>
            <a:r>
              <a:rPr lang="de-DE" dirty="0" smtClean="0"/>
              <a:t>persönlichen Assistenz</a:t>
            </a:r>
            <a:r>
              <a:rPr lang="de-DE" dirty="0"/>
              <a:t>, die zur </a:t>
            </a:r>
            <a:r>
              <a:rPr lang="de-DE" dirty="0" smtClean="0"/>
              <a:t>Unterstützung des </a:t>
            </a:r>
            <a:r>
              <a:rPr lang="de-DE" dirty="0"/>
              <a:t>Lebens in der Gemeinschaft </a:t>
            </a:r>
            <a:r>
              <a:rPr lang="de-DE" dirty="0" smtClean="0"/>
              <a:t>und der </a:t>
            </a:r>
            <a:r>
              <a:rPr lang="de-DE" dirty="0"/>
              <a:t>Einbeziehung in die </a:t>
            </a:r>
            <a:r>
              <a:rPr lang="de-DE" dirty="0" smtClean="0"/>
              <a:t>Gemeinschaft.</a:t>
            </a:r>
            <a:endParaRPr lang="de-DE" dirty="0"/>
          </a:p>
          <a:p>
            <a:endParaRPr lang="de-DE" dirty="0"/>
          </a:p>
        </p:txBody>
      </p:sp>
      <p:pic>
        <p:nvPicPr>
          <p:cNvPr id="11878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r="19029"/>
          <a:stretch>
            <a:fillRect/>
          </a:stretch>
        </p:blipFill>
        <p:spPr bwMode="auto">
          <a:xfrm>
            <a:off x="0" y="0"/>
            <a:ext cx="9372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118789" name="Rectangle 5"/>
          <p:cNvSpPr>
            <a:spLocks noChangeArrowheads="1"/>
          </p:cNvSpPr>
          <p:nvPr/>
        </p:nvSpPr>
        <p:spPr bwMode="auto">
          <a:xfrm>
            <a:off x="4419600" y="914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pPr>
              <a:spcBef>
                <a:spcPct val="20000"/>
              </a:spcBef>
              <a:buClr>
                <a:schemeClr val="hlink"/>
              </a:buClr>
              <a:buSzPct val="60000"/>
              <a:buFont typeface="Wingdings" pitchFamily="2" charset="2"/>
              <a:buNone/>
            </a:pPr>
            <a:r>
              <a:rPr kumimoji="0" lang="de-DE" sz="1800" dirty="0" smtClean="0">
                <a:latin typeface="Arial" charset="0"/>
              </a:rPr>
              <a:t>Prof</a:t>
            </a:r>
            <a:r>
              <a:rPr kumimoji="0" lang="de-DE" sz="1800" dirty="0">
                <a:latin typeface="Arial" charset="0"/>
              </a:rPr>
              <a:t>. Dr. Ursula Henke</a:t>
            </a:r>
          </a:p>
        </p:txBody>
      </p:sp>
    </p:spTree>
    <p:extLst>
      <p:ext uri="{BB962C8B-B14F-4D97-AF65-F5344CB8AC3E}">
        <p14:creationId xmlns:p14="http://schemas.microsoft.com/office/powerpoint/2010/main" val="16922606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a:xfrm>
            <a:off x="850548" y="1403298"/>
            <a:ext cx="8164016" cy="1143000"/>
          </a:xfrm>
        </p:spPr>
        <p:txBody>
          <a:bodyPr>
            <a:normAutofit/>
          </a:bodyPr>
          <a:lstStyle/>
          <a:p>
            <a:r>
              <a:rPr lang="de-DE" sz="2800" b="1" dirty="0" smtClean="0"/>
              <a:t>Artikel  19</a:t>
            </a:r>
            <a:br>
              <a:rPr lang="de-DE" sz="2800" b="1" dirty="0" smtClean="0"/>
            </a:br>
            <a:r>
              <a:rPr lang="de-DE" sz="2800" b="1" dirty="0" smtClean="0"/>
              <a:t>UN-Behindertenrechtskonvention</a:t>
            </a:r>
            <a:endParaRPr lang="de-DE" sz="2800" b="1" dirty="0"/>
          </a:p>
        </p:txBody>
      </p:sp>
      <p:sp>
        <p:nvSpPr>
          <p:cNvPr id="118787" name="Rectangle 3"/>
          <p:cNvSpPr>
            <a:spLocks noGrp="1" noChangeArrowheads="1"/>
          </p:cNvSpPr>
          <p:nvPr>
            <p:ph type="body" idx="1"/>
          </p:nvPr>
        </p:nvSpPr>
        <p:spPr>
          <a:xfrm>
            <a:off x="1691680" y="2564904"/>
            <a:ext cx="7147520" cy="4114800"/>
          </a:xfrm>
        </p:spPr>
        <p:txBody>
          <a:bodyPr>
            <a:normAutofit fontScale="92500"/>
          </a:bodyPr>
          <a:lstStyle/>
          <a:p>
            <a:pPr marL="0" indent="0" algn="just">
              <a:buNone/>
            </a:pPr>
            <a:r>
              <a:rPr lang="de-DE" dirty="0" smtClean="0"/>
              <a:t>Verhinderung </a:t>
            </a:r>
            <a:r>
              <a:rPr lang="de-DE" dirty="0"/>
              <a:t>von </a:t>
            </a:r>
            <a:r>
              <a:rPr lang="de-DE" dirty="0" smtClean="0"/>
              <a:t>Isolation und </a:t>
            </a:r>
            <a:r>
              <a:rPr lang="de-DE" dirty="0" err="1" smtClean="0"/>
              <a:t>Absonder-ung</a:t>
            </a:r>
            <a:r>
              <a:rPr lang="de-DE" dirty="0" smtClean="0"/>
              <a:t> </a:t>
            </a:r>
            <a:r>
              <a:rPr lang="de-DE" dirty="0"/>
              <a:t>von der </a:t>
            </a:r>
            <a:r>
              <a:rPr lang="de-DE" dirty="0" smtClean="0"/>
              <a:t>Gemeinschaft notwendig </a:t>
            </a:r>
            <a:r>
              <a:rPr lang="de-DE" dirty="0"/>
              <a:t>ist;</a:t>
            </a:r>
          </a:p>
          <a:p>
            <a:pPr marL="0" indent="0" algn="just">
              <a:buNone/>
            </a:pPr>
            <a:r>
              <a:rPr lang="de-DE" dirty="0" smtClean="0"/>
              <a:t>c) gemeindenahe </a:t>
            </a:r>
            <a:r>
              <a:rPr lang="de-DE" dirty="0"/>
              <a:t>Dienstleistungen </a:t>
            </a:r>
            <a:r>
              <a:rPr lang="de-DE" dirty="0" smtClean="0"/>
              <a:t>und Einrichtungen </a:t>
            </a:r>
            <a:r>
              <a:rPr lang="de-DE" dirty="0"/>
              <a:t>für die </a:t>
            </a:r>
            <a:r>
              <a:rPr lang="de-DE" dirty="0" smtClean="0"/>
              <a:t>Allgemeinheit Menschen </a:t>
            </a:r>
            <a:r>
              <a:rPr lang="de-DE" dirty="0"/>
              <a:t>mit Behinderungen auf </a:t>
            </a:r>
            <a:r>
              <a:rPr lang="de-DE" dirty="0" smtClean="0"/>
              <a:t>der Grundlage </a:t>
            </a:r>
            <a:r>
              <a:rPr lang="de-DE" dirty="0"/>
              <a:t>der Gleichberechtigung </a:t>
            </a:r>
            <a:r>
              <a:rPr lang="de-DE" dirty="0" smtClean="0"/>
              <a:t>zur Verfügung </a:t>
            </a:r>
            <a:r>
              <a:rPr lang="de-DE" dirty="0"/>
              <a:t>stehen und ihren </a:t>
            </a:r>
            <a:r>
              <a:rPr lang="de-DE" dirty="0" smtClean="0"/>
              <a:t>Bedürfnissen Rechnung </a:t>
            </a:r>
            <a:r>
              <a:rPr lang="de-DE" dirty="0"/>
              <a:t>tragen</a:t>
            </a:r>
            <a:r>
              <a:rPr lang="de-DE" dirty="0" smtClean="0"/>
              <a:t>.“</a:t>
            </a:r>
            <a:endParaRPr lang="de-DE" dirty="0"/>
          </a:p>
        </p:txBody>
      </p:sp>
      <p:pic>
        <p:nvPicPr>
          <p:cNvPr id="11878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r="19029"/>
          <a:stretch>
            <a:fillRect/>
          </a:stretch>
        </p:blipFill>
        <p:spPr bwMode="auto">
          <a:xfrm>
            <a:off x="0" y="0"/>
            <a:ext cx="9144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118789" name="Rectangle 5"/>
          <p:cNvSpPr>
            <a:spLocks noChangeArrowheads="1"/>
          </p:cNvSpPr>
          <p:nvPr/>
        </p:nvSpPr>
        <p:spPr bwMode="auto">
          <a:xfrm>
            <a:off x="4419600" y="914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pPr>
              <a:spcBef>
                <a:spcPct val="20000"/>
              </a:spcBef>
              <a:buClr>
                <a:schemeClr val="hlink"/>
              </a:buClr>
              <a:buSzPct val="60000"/>
              <a:buFont typeface="Wingdings" pitchFamily="2" charset="2"/>
              <a:buNone/>
            </a:pPr>
            <a:r>
              <a:rPr kumimoji="0" lang="de-DE" sz="1800" dirty="0" smtClean="0">
                <a:latin typeface="Arial" charset="0"/>
              </a:rPr>
              <a:t>Prof</a:t>
            </a:r>
            <a:r>
              <a:rPr kumimoji="0" lang="de-DE" sz="1800" dirty="0">
                <a:latin typeface="Arial" charset="0"/>
              </a:rPr>
              <a:t>. Dr. Ursula Henke</a:t>
            </a:r>
          </a:p>
        </p:txBody>
      </p:sp>
    </p:spTree>
    <p:extLst>
      <p:ext uri="{BB962C8B-B14F-4D97-AF65-F5344CB8AC3E}">
        <p14:creationId xmlns:p14="http://schemas.microsoft.com/office/powerpoint/2010/main" val="39839155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a:xfrm>
            <a:off x="850548" y="1403298"/>
            <a:ext cx="8164016" cy="1143000"/>
          </a:xfrm>
        </p:spPr>
        <p:txBody>
          <a:bodyPr>
            <a:normAutofit/>
          </a:bodyPr>
          <a:lstStyle/>
          <a:p>
            <a:r>
              <a:rPr lang="de-DE" sz="2800" b="1" dirty="0" smtClean="0"/>
              <a:t>Artikel  23 </a:t>
            </a:r>
            <a:br>
              <a:rPr lang="de-DE" sz="2800" b="1" dirty="0" smtClean="0"/>
            </a:br>
            <a:r>
              <a:rPr lang="de-DE" sz="2800" b="1" dirty="0" smtClean="0"/>
              <a:t>UN-Behindertenrechtskonvention</a:t>
            </a:r>
            <a:endParaRPr lang="de-DE" sz="2800" b="1" dirty="0"/>
          </a:p>
        </p:txBody>
      </p:sp>
      <p:sp>
        <p:nvSpPr>
          <p:cNvPr id="118787" name="Rectangle 3"/>
          <p:cNvSpPr>
            <a:spLocks noGrp="1" noChangeArrowheads="1"/>
          </p:cNvSpPr>
          <p:nvPr>
            <p:ph type="body" idx="1"/>
          </p:nvPr>
        </p:nvSpPr>
        <p:spPr>
          <a:xfrm>
            <a:off x="1691680" y="2564904"/>
            <a:ext cx="7147520" cy="4114800"/>
          </a:xfrm>
        </p:spPr>
        <p:txBody>
          <a:bodyPr>
            <a:normAutofit fontScale="92500" lnSpcReduction="10000"/>
          </a:bodyPr>
          <a:lstStyle/>
          <a:p>
            <a:pPr marL="0" indent="0" algn="just">
              <a:buNone/>
            </a:pPr>
            <a:r>
              <a:rPr lang="de-DE" dirty="0"/>
              <a:t>(5) Die Vertragsstaaten verpflichten sich, in Fällen, in denen die nächsten Familienangehörigen nicht in der Lage sind, für ein Kind mit Behinderungen zu sorgen, alle Anstrengungen zu unternehmen, um andere Formen der Betreuung innerhalb der weiteren Familie und, falls dies nicht möglich ist, innerhalb der Gemeinschaft in einem familienähnlichen Umfeld zu gewährleisten. </a:t>
            </a:r>
          </a:p>
          <a:p>
            <a:pPr marL="0" indent="0">
              <a:buNone/>
            </a:pPr>
            <a:endParaRPr lang="de-DE" dirty="0"/>
          </a:p>
        </p:txBody>
      </p:sp>
      <p:pic>
        <p:nvPicPr>
          <p:cNvPr id="11878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r="19029"/>
          <a:stretch>
            <a:fillRect/>
          </a:stretch>
        </p:blipFill>
        <p:spPr bwMode="auto">
          <a:xfrm>
            <a:off x="0" y="0"/>
            <a:ext cx="9144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118789" name="Rectangle 5"/>
          <p:cNvSpPr>
            <a:spLocks noChangeArrowheads="1"/>
          </p:cNvSpPr>
          <p:nvPr/>
        </p:nvSpPr>
        <p:spPr bwMode="auto">
          <a:xfrm>
            <a:off x="4419600" y="914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pPr>
              <a:spcBef>
                <a:spcPct val="20000"/>
              </a:spcBef>
              <a:buClr>
                <a:schemeClr val="hlink"/>
              </a:buClr>
              <a:buSzPct val="60000"/>
              <a:buFont typeface="Wingdings" pitchFamily="2" charset="2"/>
              <a:buNone/>
            </a:pPr>
            <a:r>
              <a:rPr kumimoji="0" lang="de-DE" sz="1800" dirty="0" smtClean="0">
                <a:latin typeface="Arial" charset="0"/>
              </a:rPr>
              <a:t>Prof</a:t>
            </a:r>
            <a:r>
              <a:rPr kumimoji="0" lang="de-DE" sz="1800" dirty="0">
                <a:latin typeface="Arial" charset="0"/>
              </a:rPr>
              <a:t>. Dr. Ursula Henke</a:t>
            </a:r>
          </a:p>
        </p:txBody>
      </p:sp>
    </p:spTree>
    <p:extLst>
      <p:ext uri="{BB962C8B-B14F-4D97-AF65-F5344CB8AC3E}">
        <p14:creationId xmlns:p14="http://schemas.microsoft.com/office/powerpoint/2010/main" val="7338760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a:xfrm>
            <a:off x="827584" y="1772816"/>
            <a:ext cx="8164016" cy="1143000"/>
          </a:xfrm>
        </p:spPr>
        <p:txBody>
          <a:bodyPr>
            <a:normAutofit/>
          </a:bodyPr>
          <a:lstStyle/>
          <a:p>
            <a:endParaRPr lang="de-DE" dirty="0"/>
          </a:p>
        </p:txBody>
      </p:sp>
      <p:sp>
        <p:nvSpPr>
          <p:cNvPr id="118787" name="Rectangle 3"/>
          <p:cNvSpPr>
            <a:spLocks noGrp="1" noChangeArrowheads="1"/>
          </p:cNvSpPr>
          <p:nvPr>
            <p:ph type="body" idx="1"/>
          </p:nvPr>
        </p:nvSpPr>
        <p:spPr>
          <a:xfrm>
            <a:off x="1691680" y="2924944"/>
            <a:ext cx="7147520" cy="4114800"/>
          </a:xfrm>
        </p:spPr>
        <p:txBody>
          <a:bodyPr/>
          <a:lstStyle/>
          <a:p>
            <a:endParaRPr lang="de-DE" dirty="0"/>
          </a:p>
        </p:txBody>
      </p:sp>
      <p:pic>
        <p:nvPicPr>
          <p:cNvPr id="11878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r="19029"/>
          <a:stretch>
            <a:fillRect/>
          </a:stretch>
        </p:blipFill>
        <p:spPr bwMode="auto">
          <a:xfrm>
            <a:off x="0" y="0"/>
            <a:ext cx="9372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118789" name="Rectangle 5"/>
          <p:cNvSpPr>
            <a:spLocks noChangeArrowheads="1"/>
          </p:cNvSpPr>
          <p:nvPr/>
        </p:nvSpPr>
        <p:spPr bwMode="auto">
          <a:xfrm>
            <a:off x="4419600" y="914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pPr>
              <a:spcBef>
                <a:spcPct val="20000"/>
              </a:spcBef>
              <a:buClr>
                <a:schemeClr val="hlink"/>
              </a:buClr>
              <a:buSzPct val="60000"/>
              <a:buFont typeface="Wingdings" pitchFamily="2" charset="2"/>
              <a:buNone/>
            </a:pPr>
            <a:r>
              <a:rPr kumimoji="0" lang="de-DE" sz="1800" dirty="0" smtClean="0">
                <a:latin typeface="Arial" charset="0"/>
              </a:rPr>
              <a:t>Prof</a:t>
            </a:r>
            <a:r>
              <a:rPr kumimoji="0" lang="de-DE" sz="1800" dirty="0">
                <a:latin typeface="Arial" charset="0"/>
              </a:rPr>
              <a:t>. Dr. Ursula Henke</a:t>
            </a:r>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729" y="1371601"/>
            <a:ext cx="8640871" cy="5486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853363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type="body" idx="1"/>
          </p:nvPr>
        </p:nvSpPr>
        <p:spPr>
          <a:xfrm>
            <a:off x="2057400" y="1981200"/>
            <a:ext cx="6858000" cy="4114800"/>
          </a:xfrm>
          <a:noFill/>
          <a:ln/>
        </p:spPr>
        <p:txBody>
          <a:bodyPr>
            <a:normAutofit/>
          </a:bodyPr>
          <a:lstStyle/>
          <a:p>
            <a:pPr>
              <a:buFont typeface="Wingdings" pitchFamily="2" charset="2"/>
              <a:buNone/>
            </a:pPr>
            <a:r>
              <a:rPr lang="de-DE" b="1" dirty="0" smtClean="0"/>
              <a:t>Best Practice Beispiele</a:t>
            </a:r>
            <a:endParaRPr lang="de-DE" b="1" dirty="0"/>
          </a:p>
          <a:p>
            <a:pPr>
              <a:buNone/>
            </a:pPr>
            <a:r>
              <a:rPr lang="de-DE" dirty="0" smtClean="0"/>
              <a:t>Stationäres Wohnen</a:t>
            </a:r>
          </a:p>
          <a:p>
            <a:pPr>
              <a:buNone/>
            </a:pPr>
            <a:r>
              <a:rPr lang="de-DE" dirty="0" err="1" smtClean="0"/>
              <a:t>Ambulantisierung</a:t>
            </a:r>
            <a:r>
              <a:rPr lang="de-DE" dirty="0" smtClean="0"/>
              <a:t>:</a:t>
            </a:r>
          </a:p>
          <a:p>
            <a:pPr>
              <a:buFont typeface="Wingdings" pitchFamily="2" charset="2"/>
              <a:buNone/>
            </a:pPr>
            <a:r>
              <a:rPr lang="de-DE" dirty="0" smtClean="0"/>
              <a:t>- Norwegen – Land ohne Heime</a:t>
            </a:r>
          </a:p>
          <a:p>
            <a:pPr>
              <a:buFont typeface="Wingdings" pitchFamily="2" charset="2"/>
              <a:buNone/>
            </a:pPr>
            <a:r>
              <a:rPr lang="de-DE" dirty="0" smtClean="0"/>
              <a:t>- The ARC – Howard County </a:t>
            </a:r>
          </a:p>
          <a:p>
            <a:pPr>
              <a:buFont typeface="Wingdings" pitchFamily="2" charset="2"/>
              <a:buNone/>
            </a:pPr>
            <a:r>
              <a:rPr lang="de-DE" dirty="0" smtClean="0"/>
              <a:t>- </a:t>
            </a:r>
            <a:r>
              <a:rPr lang="de-DE" dirty="0" err="1" smtClean="0"/>
              <a:t>KoKoBe</a:t>
            </a:r>
            <a:endParaRPr lang="de-DE" dirty="0" smtClean="0"/>
          </a:p>
          <a:p>
            <a:pPr>
              <a:buFont typeface="Wingdings" pitchFamily="2" charset="2"/>
              <a:buNone/>
            </a:pPr>
            <a:r>
              <a:rPr lang="de-DE" dirty="0" smtClean="0"/>
              <a:t>- Palliativversorgung</a:t>
            </a:r>
          </a:p>
        </p:txBody>
      </p:sp>
      <p:pic>
        <p:nvPicPr>
          <p:cNvPr id="25605"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r="19029"/>
          <a:stretch>
            <a:fillRect/>
          </a:stretch>
        </p:blipFill>
        <p:spPr bwMode="auto">
          <a:xfrm>
            <a:off x="0" y="0"/>
            <a:ext cx="9372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5607" name="Rectangle 7"/>
          <p:cNvSpPr>
            <a:spLocks noChangeArrowheads="1"/>
          </p:cNvSpPr>
          <p:nvPr/>
        </p:nvSpPr>
        <p:spPr bwMode="auto">
          <a:xfrm>
            <a:off x="4419600" y="914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pPr>
              <a:spcBef>
                <a:spcPct val="20000"/>
              </a:spcBef>
              <a:buClr>
                <a:schemeClr val="hlink"/>
              </a:buClr>
              <a:buSzPct val="60000"/>
              <a:buFont typeface="Wingdings" pitchFamily="2" charset="2"/>
              <a:buNone/>
            </a:pPr>
            <a:r>
              <a:rPr kumimoji="0" lang="de-DE" sz="1800" dirty="0" smtClean="0">
                <a:latin typeface="Arial" charset="0"/>
              </a:rPr>
              <a:t>Prof</a:t>
            </a:r>
            <a:r>
              <a:rPr kumimoji="0" lang="de-DE" sz="1800" dirty="0">
                <a:latin typeface="Arial" charset="0"/>
              </a:rPr>
              <a:t>. Dr. Ursula Henke</a:t>
            </a:r>
          </a:p>
        </p:txBody>
      </p:sp>
    </p:spTree>
    <p:extLst>
      <p:ext uri="{BB962C8B-B14F-4D97-AF65-F5344CB8AC3E}">
        <p14:creationId xmlns:p14="http://schemas.microsoft.com/office/powerpoint/2010/main" val="1181195683"/>
      </p:ext>
    </p:extLst>
  </p:cSld>
  <p:clrMapOvr>
    <a:masterClrMapping/>
  </p:clrMapOvr>
  <p:transition>
    <p:cu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type="body" idx="1"/>
          </p:nvPr>
        </p:nvSpPr>
        <p:spPr>
          <a:xfrm>
            <a:off x="1403648" y="1981200"/>
            <a:ext cx="7511752" cy="4114800"/>
          </a:xfrm>
          <a:noFill/>
          <a:ln/>
        </p:spPr>
        <p:txBody>
          <a:bodyPr>
            <a:normAutofit fontScale="85000" lnSpcReduction="20000"/>
          </a:bodyPr>
          <a:lstStyle/>
          <a:p>
            <a:pPr marL="0" indent="0">
              <a:buNone/>
            </a:pPr>
            <a:r>
              <a:rPr lang="de-DE" b="1" dirty="0" smtClean="0"/>
              <a:t>Stationäres Wohnen – Stift </a:t>
            </a:r>
            <a:r>
              <a:rPr lang="de-DE" b="1" dirty="0" err="1" smtClean="0"/>
              <a:t>Tilbeck</a:t>
            </a:r>
            <a:endParaRPr lang="de-DE" b="1" dirty="0" smtClean="0">
              <a:hlinkClick r:id="rId3"/>
            </a:endParaRPr>
          </a:p>
          <a:p>
            <a:pPr marL="0" indent="0">
              <a:buNone/>
            </a:pPr>
            <a:r>
              <a:rPr lang="de-DE" sz="1800" dirty="0" smtClean="0">
                <a:hlinkClick r:id="rId3"/>
              </a:rPr>
              <a:t>http</a:t>
            </a:r>
            <a:r>
              <a:rPr lang="de-DE" sz="1800" dirty="0">
                <a:hlinkClick r:id="rId3"/>
              </a:rPr>
              <a:t>://www.stift-tilbeck-gmbh.de/_data/KvP_Konzept.pdf</a:t>
            </a:r>
            <a:endParaRPr lang="de-DE" sz="1800" dirty="0"/>
          </a:p>
          <a:p>
            <a:pPr marL="0" indent="0">
              <a:buNone/>
            </a:pPr>
            <a:endParaRPr lang="de-DE" sz="1800" dirty="0"/>
          </a:p>
          <a:p>
            <a:pPr marL="0" indent="0">
              <a:buNone/>
            </a:pPr>
            <a:r>
              <a:rPr lang="de-DE" dirty="0" smtClean="0"/>
              <a:t>Behindertenhilfe -Altenhilfe</a:t>
            </a:r>
            <a:endParaRPr lang="de-DE" dirty="0"/>
          </a:p>
          <a:p>
            <a:pPr marL="0" indent="0">
              <a:buNone/>
            </a:pPr>
            <a:r>
              <a:rPr lang="de-DE" dirty="0"/>
              <a:t>Grundlage SGB XI </a:t>
            </a:r>
            <a:r>
              <a:rPr lang="de-DE" dirty="0" smtClean="0"/>
              <a:t>+ XII</a:t>
            </a:r>
            <a:endParaRPr lang="de-DE" dirty="0"/>
          </a:p>
          <a:p>
            <a:pPr marL="0" indent="0">
              <a:buNone/>
            </a:pPr>
            <a:r>
              <a:rPr lang="de-DE" dirty="0"/>
              <a:t>64 </a:t>
            </a:r>
            <a:r>
              <a:rPr lang="de-DE" dirty="0" smtClean="0"/>
              <a:t>Plätze/4 Wohngruppen</a:t>
            </a:r>
          </a:p>
          <a:p>
            <a:pPr marL="0" indent="0">
              <a:buNone/>
            </a:pPr>
            <a:r>
              <a:rPr lang="de-DE" dirty="0" smtClean="0"/>
              <a:t>Primärbehinderung + Pflegestufe I-III</a:t>
            </a:r>
          </a:p>
          <a:p>
            <a:pPr marL="0" indent="0">
              <a:buNone/>
            </a:pPr>
            <a:r>
              <a:rPr lang="de-DE" dirty="0" smtClean="0"/>
              <a:t>Interdisziplinäres Team - 16 VK zusätzlich</a:t>
            </a:r>
            <a:endParaRPr lang="de-DE" dirty="0"/>
          </a:p>
          <a:p>
            <a:pPr marL="0" indent="0">
              <a:buNone/>
            </a:pPr>
            <a:r>
              <a:rPr lang="de-DE" dirty="0"/>
              <a:t>Personenzentrierte Betreuung</a:t>
            </a:r>
          </a:p>
          <a:p>
            <a:pPr marL="0" indent="0">
              <a:buNone/>
            </a:pPr>
            <a:r>
              <a:rPr lang="de-DE" dirty="0"/>
              <a:t>Hausgemeinschaftsmodell</a:t>
            </a:r>
          </a:p>
          <a:p>
            <a:pPr marL="0" indent="0">
              <a:buNone/>
            </a:pPr>
            <a:endParaRPr lang="de-DE" dirty="0"/>
          </a:p>
          <a:p>
            <a:pPr>
              <a:buFont typeface="Wingdings" pitchFamily="2" charset="2"/>
              <a:buNone/>
            </a:pPr>
            <a:endParaRPr lang="de-DE" dirty="0" smtClean="0"/>
          </a:p>
        </p:txBody>
      </p:sp>
      <p:pic>
        <p:nvPicPr>
          <p:cNvPr id="25605"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r="19029"/>
          <a:stretch>
            <a:fillRect/>
          </a:stretch>
        </p:blipFill>
        <p:spPr bwMode="auto">
          <a:xfrm>
            <a:off x="0" y="0"/>
            <a:ext cx="9372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5607" name="Rectangle 7"/>
          <p:cNvSpPr>
            <a:spLocks noChangeArrowheads="1"/>
          </p:cNvSpPr>
          <p:nvPr/>
        </p:nvSpPr>
        <p:spPr bwMode="auto">
          <a:xfrm>
            <a:off x="4419600" y="914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pPr>
              <a:spcBef>
                <a:spcPct val="20000"/>
              </a:spcBef>
              <a:buClr>
                <a:schemeClr val="hlink"/>
              </a:buClr>
              <a:buSzPct val="60000"/>
              <a:buFont typeface="Wingdings" pitchFamily="2" charset="2"/>
              <a:buNone/>
            </a:pPr>
            <a:r>
              <a:rPr kumimoji="0" lang="de-DE" sz="1800" dirty="0" smtClean="0">
                <a:latin typeface="Arial" charset="0"/>
              </a:rPr>
              <a:t>Prof</a:t>
            </a:r>
            <a:r>
              <a:rPr kumimoji="0" lang="de-DE" sz="1800" dirty="0">
                <a:latin typeface="Arial" charset="0"/>
              </a:rPr>
              <a:t>. Dr. Ursula Henke</a:t>
            </a:r>
          </a:p>
        </p:txBody>
      </p:sp>
    </p:spTree>
    <p:extLst>
      <p:ext uri="{BB962C8B-B14F-4D97-AF65-F5344CB8AC3E}">
        <p14:creationId xmlns:p14="http://schemas.microsoft.com/office/powerpoint/2010/main" val="4009971935"/>
      </p:ext>
    </p:extLst>
  </p:cSld>
  <p:clrMapOvr>
    <a:masterClrMapping/>
  </p:clrMapOvr>
  <p:transition>
    <p:cu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type="body" idx="1"/>
          </p:nvPr>
        </p:nvSpPr>
        <p:spPr>
          <a:xfrm>
            <a:off x="1403648" y="1981200"/>
            <a:ext cx="7511752" cy="4114800"/>
          </a:xfrm>
          <a:noFill/>
          <a:ln/>
        </p:spPr>
        <p:txBody>
          <a:bodyPr>
            <a:normAutofit/>
          </a:bodyPr>
          <a:lstStyle/>
          <a:p>
            <a:pPr marL="0" indent="0">
              <a:buNone/>
            </a:pPr>
            <a:endParaRPr lang="de-DE" dirty="0"/>
          </a:p>
          <a:p>
            <a:pPr>
              <a:buFont typeface="Wingdings" pitchFamily="2" charset="2"/>
              <a:buNone/>
            </a:pPr>
            <a:endParaRPr lang="de-DE" dirty="0" smtClean="0"/>
          </a:p>
        </p:txBody>
      </p:sp>
      <p:pic>
        <p:nvPicPr>
          <p:cNvPr id="25605"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r="19029"/>
          <a:stretch>
            <a:fillRect/>
          </a:stretch>
        </p:blipFill>
        <p:spPr bwMode="auto">
          <a:xfrm>
            <a:off x="0" y="0"/>
            <a:ext cx="9144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5607" name="Rectangle 7"/>
          <p:cNvSpPr>
            <a:spLocks noChangeArrowheads="1"/>
          </p:cNvSpPr>
          <p:nvPr/>
        </p:nvSpPr>
        <p:spPr bwMode="auto">
          <a:xfrm>
            <a:off x="4419600" y="914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pPr>
              <a:spcBef>
                <a:spcPct val="20000"/>
              </a:spcBef>
              <a:buClr>
                <a:schemeClr val="hlink"/>
              </a:buClr>
              <a:buSzPct val="60000"/>
              <a:buFont typeface="Wingdings" pitchFamily="2" charset="2"/>
              <a:buNone/>
            </a:pPr>
            <a:r>
              <a:rPr kumimoji="0" lang="de-DE" sz="1800" dirty="0" smtClean="0">
                <a:latin typeface="Arial" charset="0"/>
              </a:rPr>
              <a:t>Prof</a:t>
            </a:r>
            <a:r>
              <a:rPr kumimoji="0" lang="de-DE" sz="1800" dirty="0">
                <a:latin typeface="Arial" charset="0"/>
              </a:rPr>
              <a:t>. Dr. Ursula Henke</a:t>
            </a:r>
          </a:p>
        </p:txBody>
      </p:sp>
      <p:sp>
        <p:nvSpPr>
          <p:cNvPr id="5" name="Rectangle 3"/>
          <p:cNvSpPr txBox="1">
            <a:spLocks noChangeArrowheads="1"/>
          </p:cNvSpPr>
          <p:nvPr/>
        </p:nvSpPr>
        <p:spPr>
          <a:xfrm>
            <a:off x="1403648" y="1988840"/>
            <a:ext cx="7511752" cy="4114800"/>
          </a:xfrm>
          <a:prstGeom prst="rect">
            <a:avLst/>
          </a:prstGeom>
          <a:no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de-DE" b="1" dirty="0" err="1" smtClean="0"/>
              <a:t>Ambulantisierung</a:t>
            </a:r>
            <a:endParaRPr lang="de-DE" b="1" dirty="0" smtClean="0"/>
          </a:p>
          <a:p>
            <a:pPr marL="0" indent="0">
              <a:buFont typeface="Arial" pitchFamily="34" charset="0"/>
              <a:buNone/>
            </a:pPr>
            <a:endParaRPr lang="de-DE" sz="1800" b="1" dirty="0"/>
          </a:p>
          <a:p>
            <a:pPr marL="0" indent="0">
              <a:buFont typeface="Arial" pitchFamily="34" charset="0"/>
              <a:buNone/>
            </a:pPr>
            <a:r>
              <a:rPr lang="de-DE" sz="2800" dirty="0" smtClean="0"/>
              <a:t>Ambulante Wohngemeinschaften</a:t>
            </a:r>
          </a:p>
          <a:p>
            <a:pPr marL="0" indent="0">
              <a:buFont typeface="Arial" pitchFamily="34" charset="0"/>
              <a:buNone/>
            </a:pPr>
            <a:r>
              <a:rPr lang="de-DE" sz="2800" dirty="0" smtClean="0"/>
              <a:t>Gestiegene Ausgaben der Eingliederungshilfe</a:t>
            </a:r>
          </a:p>
          <a:p>
            <a:pPr marL="0" indent="0">
              <a:buFont typeface="Arial" pitchFamily="34" charset="0"/>
              <a:buNone/>
            </a:pPr>
            <a:r>
              <a:rPr lang="de-DE" sz="2800" dirty="0" smtClean="0"/>
              <a:t>Ambulante Wohnformen höhere Kosten  als stationäre</a:t>
            </a:r>
          </a:p>
          <a:p>
            <a:pPr marL="0" indent="0">
              <a:buNone/>
            </a:pPr>
            <a:r>
              <a:rPr lang="de-DE" sz="1800" dirty="0" smtClean="0">
                <a:hlinkClick r:id="rId4"/>
              </a:rPr>
              <a:t>http://contec.de/images/stories/Studien/Leseprobe_Ambulantisierungsbilanzen.pdf</a:t>
            </a:r>
            <a:endParaRPr lang="de-DE" sz="1800" dirty="0" smtClean="0"/>
          </a:p>
          <a:p>
            <a:pPr marL="0" indent="0">
              <a:buNone/>
            </a:pPr>
            <a:endParaRPr lang="de-DE" sz="1800" dirty="0"/>
          </a:p>
          <a:p>
            <a:pPr marL="0" indent="0">
              <a:buNone/>
            </a:pPr>
            <a:endParaRPr lang="de-DE" sz="1800" dirty="0" smtClean="0"/>
          </a:p>
          <a:p>
            <a:pPr marL="0" indent="0">
              <a:buFont typeface="Arial" pitchFamily="34" charset="0"/>
              <a:buNone/>
            </a:pPr>
            <a:endParaRPr lang="de-DE" sz="1800" dirty="0" smtClean="0"/>
          </a:p>
          <a:p>
            <a:pPr marL="0" indent="0">
              <a:buFont typeface="Arial" pitchFamily="34" charset="0"/>
              <a:buNone/>
            </a:pPr>
            <a:endParaRPr lang="de-DE" dirty="0" smtClean="0"/>
          </a:p>
          <a:p>
            <a:pPr>
              <a:buFont typeface="Wingdings" pitchFamily="2" charset="2"/>
              <a:buNone/>
            </a:pPr>
            <a:endParaRPr lang="de-DE" dirty="0" smtClean="0"/>
          </a:p>
        </p:txBody>
      </p:sp>
    </p:spTree>
    <p:extLst>
      <p:ext uri="{BB962C8B-B14F-4D97-AF65-F5344CB8AC3E}">
        <p14:creationId xmlns:p14="http://schemas.microsoft.com/office/powerpoint/2010/main" val="1380984619"/>
      </p:ext>
    </p:extLst>
  </p:cSld>
  <p:clrMapOvr>
    <a:masterClrMapping/>
  </p:clrMapOvr>
  <p:transition>
    <p:cu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type="body" idx="1"/>
          </p:nvPr>
        </p:nvSpPr>
        <p:spPr>
          <a:xfrm>
            <a:off x="1403648" y="1981200"/>
            <a:ext cx="7511752" cy="4114800"/>
          </a:xfrm>
          <a:noFill/>
          <a:ln/>
        </p:spPr>
        <p:txBody>
          <a:bodyPr>
            <a:normAutofit/>
          </a:bodyPr>
          <a:lstStyle/>
          <a:p>
            <a:pPr marL="0" indent="0">
              <a:buNone/>
            </a:pPr>
            <a:endParaRPr lang="de-DE" dirty="0"/>
          </a:p>
          <a:p>
            <a:pPr>
              <a:buFont typeface="Wingdings" pitchFamily="2" charset="2"/>
              <a:buNone/>
            </a:pPr>
            <a:endParaRPr lang="de-DE" dirty="0" smtClean="0"/>
          </a:p>
        </p:txBody>
      </p:sp>
      <p:pic>
        <p:nvPicPr>
          <p:cNvPr id="25605"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r="19029"/>
          <a:stretch>
            <a:fillRect/>
          </a:stretch>
        </p:blipFill>
        <p:spPr bwMode="auto">
          <a:xfrm>
            <a:off x="0" y="0"/>
            <a:ext cx="9144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5607" name="Rectangle 7"/>
          <p:cNvSpPr>
            <a:spLocks noChangeArrowheads="1"/>
          </p:cNvSpPr>
          <p:nvPr/>
        </p:nvSpPr>
        <p:spPr bwMode="auto">
          <a:xfrm>
            <a:off x="4419600" y="914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pPr>
              <a:spcBef>
                <a:spcPct val="20000"/>
              </a:spcBef>
              <a:buClr>
                <a:schemeClr val="hlink"/>
              </a:buClr>
              <a:buSzPct val="60000"/>
              <a:buFont typeface="Wingdings" pitchFamily="2" charset="2"/>
              <a:buNone/>
            </a:pPr>
            <a:r>
              <a:rPr kumimoji="0" lang="de-DE" sz="1800" dirty="0" smtClean="0">
                <a:latin typeface="Arial" charset="0"/>
              </a:rPr>
              <a:t>Prof</a:t>
            </a:r>
            <a:r>
              <a:rPr kumimoji="0" lang="de-DE" sz="1800" dirty="0">
                <a:latin typeface="Arial" charset="0"/>
              </a:rPr>
              <a:t>. Dr. Ursula Henke</a:t>
            </a:r>
          </a:p>
        </p:txBody>
      </p:sp>
      <p:sp>
        <p:nvSpPr>
          <p:cNvPr id="5" name="Rectangle 3"/>
          <p:cNvSpPr txBox="1">
            <a:spLocks noChangeArrowheads="1"/>
          </p:cNvSpPr>
          <p:nvPr/>
        </p:nvSpPr>
        <p:spPr>
          <a:xfrm>
            <a:off x="930424" y="1963871"/>
            <a:ext cx="7511752" cy="4114800"/>
          </a:xfrm>
          <a:prstGeom prst="rect">
            <a:avLst/>
          </a:prstGeom>
          <a:no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de-DE" b="1" dirty="0" err="1" smtClean="0"/>
              <a:t>Ambulantisierung</a:t>
            </a:r>
            <a:r>
              <a:rPr lang="de-DE" b="1" dirty="0" smtClean="0"/>
              <a:t> </a:t>
            </a:r>
            <a:r>
              <a:rPr lang="de-DE" sz="1800" dirty="0" smtClean="0"/>
              <a:t>(vgl. Braun 2011, 39) </a:t>
            </a:r>
          </a:p>
          <a:p>
            <a:pPr marL="0" indent="0">
              <a:buFont typeface="Arial" pitchFamily="34" charset="0"/>
              <a:buNone/>
            </a:pPr>
            <a:endParaRPr lang="de-DE" sz="1800" b="1" dirty="0"/>
          </a:p>
          <a:p>
            <a:pPr marL="0" indent="0">
              <a:buNone/>
            </a:pPr>
            <a:endParaRPr lang="de-DE" sz="1800" dirty="0"/>
          </a:p>
          <a:p>
            <a:pPr marL="0" indent="0">
              <a:buNone/>
            </a:pPr>
            <a:endParaRPr lang="de-DE" sz="1800" dirty="0" smtClean="0"/>
          </a:p>
          <a:p>
            <a:pPr marL="0" indent="0">
              <a:buFont typeface="Arial" pitchFamily="34" charset="0"/>
              <a:buNone/>
            </a:pPr>
            <a:endParaRPr lang="de-DE" sz="1800" dirty="0" smtClean="0"/>
          </a:p>
          <a:p>
            <a:pPr marL="0" indent="0">
              <a:buFont typeface="Arial" pitchFamily="34" charset="0"/>
              <a:buNone/>
            </a:pPr>
            <a:endParaRPr lang="de-DE" dirty="0" smtClean="0"/>
          </a:p>
          <a:p>
            <a:pPr>
              <a:buFont typeface="Wingdings" pitchFamily="2" charset="2"/>
              <a:buNone/>
            </a:pPr>
            <a:endParaRPr lang="de-DE" dirty="0" smtClean="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26320" y="2852936"/>
            <a:ext cx="6808760" cy="36114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13174361"/>
      </p:ext>
    </p:extLst>
  </p:cSld>
  <p:clrMapOvr>
    <a:masterClrMapping/>
  </p:clrMapOvr>
  <p:transition>
    <p:cu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type="body" idx="1"/>
          </p:nvPr>
        </p:nvSpPr>
        <p:spPr>
          <a:xfrm>
            <a:off x="1403648" y="1981200"/>
            <a:ext cx="7511752" cy="4114800"/>
          </a:xfrm>
          <a:noFill/>
          <a:ln/>
        </p:spPr>
        <p:txBody>
          <a:bodyPr>
            <a:normAutofit/>
          </a:bodyPr>
          <a:lstStyle/>
          <a:p>
            <a:pPr marL="0" indent="0">
              <a:buNone/>
            </a:pPr>
            <a:endParaRPr lang="de-DE" dirty="0"/>
          </a:p>
          <a:p>
            <a:pPr>
              <a:buFont typeface="Wingdings" pitchFamily="2" charset="2"/>
              <a:buNone/>
            </a:pPr>
            <a:endParaRPr lang="de-DE" dirty="0" smtClean="0"/>
          </a:p>
        </p:txBody>
      </p:sp>
      <p:pic>
        <p:nvPicPr>
          <p:cNvPr id="25605"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r="19029"/>
          <a:stretch>
            <a:fillRect/>
          </a:stretch>
        </p:blipFill>
        <p:spPr bwMode="auto">
          <a:xfrm>
            <a:off x="0" y="0"/>
            <a:ext cx="9144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5607" name="Rectangle 7"/>
          <p:cNvSpPr>
            <a:spLocks noChangeArrowheads="1"/>
          </p:cNvSpPr>
          <p:nvPr/>
        </p:nvSpPr>
        <p:spPr bwMode="auto">
          <a:xfrm>
            <a:off x="4419600" y="914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pPr>
              <a:spcBef>
                <a:spcPct val="20000"/>
              </a:spcBef>
              <a:buClr>
                <a:schemeClr val="hlink"/>
              </a:buClr>
              <a:buSzPct val="60000"/>
              <a:buFont typeface="Wingdings" pitchFamily="2" charset="2"/>
              <a:buNone/>
            </a:pPr>
            <a:r>
              <a:rPr kumimoji="0" lang="de-DE" sz="1800" dirty="0" smtClean="0">
                <a:latin typeface="Arial" charset="0"/>
              </a:rPr>
              <a:t>Prof</a:t>
            </a:r>
            <a:r>
              <a:rPr kumimoji="0" lang="de-DE" sz="1800" dirty="0">
                <a:latin typeface="Arial" charset="0"/>
              </a:rPr>
              <a:t>. Dr. Ursula Henke</a:t>
            </a:r>
          </a:p>
        </p:txBody>
      </p:sp>
      <p:sp>
        <p:nvSpPr>
          <p:cNvPr id="5" name="Rectangle 3"/>
          <p:cNvSpPr txBox="1">
            <a:spLocks noChangeArrowheads="1"/>
          </p:cNvSpPr>
          <p:nvPr/>
        </p:nvSpPr>
        <p:spPr>
          <a:xfrm>
            <a:off x="930424" y="1963871"/>
            <a:ext cx="7511752" cy="4114800"/>
          </a:xfrm>
          <a:prstGeom prst="rect">
            <a:avLst/>
          </a:prstGeom>
          <a:no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de-DE" b="1" dirty="0" err="1" smtClean="0"/>
              <a:t>Ambulantisierung</a:t>
            </a:r>
            <a:r>
              <a:rPr lang="de-DE" b="1" dirty="0" smtClean="0"/>
              <a:t> </a:t>
            </a:r>
            <a:r>
              <a:rPr lang="de-DE" sz="1800" dirty="0" smtClean="0"/>
              <a:t>(vgl. Braun 2011, 39) </a:t>
            </a:r>
          </a:p>
          <a:p>
            <a:pPr marL="0" indent="0">
              <a:buFont typeface="Arial" pitchFamily="34" charset="0"/>
              <a:buNone/>
            </a:pPr>
            <a:endParaRPr lang="de-DE" sz="1800" b="1" dirty="0"/>
          </a:p>
          <a:p>
            <a:pPr marL="0" indent="0">
              <a:buNone/>
            </a:pPr>
            <a:endParaRPr lang="de-DE" sz="1800" dirty="0"/>
          </a:p>
          <a:p>
            <a:pPr marL="0" indent="0">
              <a:buNone/>
            </a:pPr>
            <a:endParaRPr lang="de-DE" sz="1800" dirty="0" smtClean="0"/>
          </a:p>
          <a:p>
            <a:pPr marL="0" indent="0">
              <a:buFont typeface="Arial" pitchFamily="34" charset="0"/>
              <a:buNone/>
            </a:pPr>
            <a:endParaRPr lang="de-DE" sz="1800" dirty="0" smtClean="0"/>
          </a:p>
          <a:p>
            <a:pPr marL="0" indent="0">
              <a:buFont typeface="Arial" pitchFamily="34" charset="0"/>
              <a:buNone/>
            </a:pPr>
            <a:endParaRPr lang="de-DE" dirty="0" smtClean="0"/>
          </a:p>
          <a:p>
            <a:pPr>
              <a:buFont typeface="Wingdings" pitchFamily="2" charset="2"/>
              <a:buNone/>
            </a:pPr>
            <a:endParaRPr lang="de-DE" dirty="0" smtClean="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26320" y="2852936"/>
            <a:ext cx="6808760" cy="36114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26320" y="2996951"/>
            <a:ext cx="6474073" cy="34674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96840167"/>
      </p:ext>
    </p:extLst>
  </p:cSld>
  <p:clrMapOvr>
    <a:masterClrMapping/>
  </p:clrMapOvr>
  <p:transition>
    <p:cu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type="body" idx="1"/>
          </p:nvPr>
        </p:nvSpPr>
        <p:spPr>
          <a:xfrm>
            <a:off x="1835696" y="1981200"/>
            <a:ext cx="7079704" cy="4114800"/>
          </a:xfrm>
          <a:noFill/>
          <a:ln/>
        </p:spPr>
        <p:txBody>
          <a:bodyPr>
            <a:normAutofit/>
          </a:bodyPr>
          <a:lstStyle/>
          <a:p>
            <a:pPr>
              <a:buFont typeface="Wingdings" pitchFamily="2" charset="2"/>
              <a:buNone/>
            </a:pPr>
            <a:r>
              <a:rPr lang="de-DE" b="1" dirty="0" smtClean="0"/>
              <a:t>Norwegen – </a:t>
            </a:r>
            <a:r>
              <a:rPr lang="de-DE" b="1" dirty="0"/>
              <a:t>L</a:t>
            </a:r>
            <a:r>
              <a:rPr lang="de-DE" b="1" dirty="0" smtClean="0"/>
              <a:t>and ohne Heime</a:t>
            </a:r>
          </a:p>
          <a:p>
            <a:pPr>
              <a:buFont typeface="Wingdings" pitchFamily="2" charset="2"/>
              <a:buNone/>
            </a:pPr>
            <a:endParaRPr lang="de-DE" b="1" dirty="0"/>
          </a:p>
          <a:p>
            <a:pPr>
              <a:buFont typeface="Wingdings" pitchFamily="2" charset="2"/>
              <a:buNone/>
            </a:pPr>
            <a:r>
              <a:rPr lang="de-DE" dirty="0" smtClean="0"/>
              <a:t>1991 </a:t>
            </a:r>
            <a:r>
              <a:rPr lang="de-DE" dirty="0" err="1" smtClean="0"/>
              <a:t>Ambulantisierung</a:t>
            </a:r>
            <a:r>
              <a:rPr lang="de-DE" dirty="0" smtClean="0"/>
              <a:t> per Gesetz</a:t>
            </a:r>
          </a:p>
          <a:p>
            <a:pPr>
              <a:buFont typeface="Wingdings" pitchFamily="2" charset="2"/>
              <a:buNone/>
            </a:pPr>
            <a:r>
              <a:rPr lang="de-DE" dirty="0" smtClean="0"/>
              <a:t>„Verantwortungsreform“ der Kommunen</a:t>
            </a:r>
          </a:p>
          <a:p>
            <a:pPr>
              <a:buFont typeface="Wingdings" pitchFamily="2" charset="2"/>
              <a:buNone/>
            </a:pPr>
            <a:r>
              <a:rPr lang="de-DE" dirty="0" smtClean="0"/>
              <a:t>Menschenrechtsperspektive</a:t>
            </a:r>
          </a:p>
          <a:p>
            <a:pPr>
              <a:buFont typeface="Wingdings" pitchFamily="2" charset="2"/>
              <a:buNone/>
            </a:pPr>
            <a:r>
              <a:rPr lang="de-DE" dirty="0" smtClean="0"/>
              <a:t>Kleinstheime 4-7 Personen als Übergang</a:t>
            </a:r>
          </a:p>
          <a:p>
            <a:pPr>
              <a:buFont typeface="Wingdings" pitchFamily="2" charset="2"/>
              <a:buNone/>
            </a:pPr>
            <a:r>
              <a:rPr lang="de-DE" dirty="0" smtClean="0"/>
              <a:t>Bedingte Teilhabe Freizeit und Arbeit</a:t>
            </a:r>
          </a:p>
          <a:p>
            <a:pPr>
              <a:buFont typeface="Wingdings" pitchFamily="2" charset="2"/>
              <a:buNone/>
            </a:pPr>
            <a:endParaRPr lang="de-DE" dirty="0" smtClean="0"/>
          </a:p>
        </p:txBody>
      </p:sp>
      <p:pic>
        <p:nvPicPr>
          <p:cNvPr id="25605"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r="19029"/>
          <a:stretch>
            <a:fillRect/>
          </a:stretch>
        </p:blipFill>
        <p:spPr bwMode="auto">
          <a:xfrm>
            <a:off x="0" y="0"/>
            <a:ext cx="9144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5607" name="Rectangle 7"/>
          <p:cNvSpPr>
            <a:spLocks noChangeArrowheads="1"/>
          </p:cNvSpPr>
          <p:nvPr/>
        </p:nvSpPr>
        <p:spPr bwMode="auto">
          <a:xfrm>
            <a:off x="4419600" y="914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pPr>
              <a:spcBef>
                <a:spcPct val="20000"/>
              </a:spcBef>
              <a:buClr>
                <a:schemeClr val="hlink"/>
              </a:buClr>
              <a:buSzPct val="60000"/>
              <a:buFont typeface="Wingdings" pitchFamily="2" charset="2"/>
              <a:buNone/>
            </a:pPr>
            <a:r>
              <a:rPr kumimoji="0" lang="de-DE" sz="1800" dirty="0" smtClean="0">
                <a:latin typeface="Arial" charset="0"/>
              </a:rPr>
              <a:t>Prof</a:t>
            </a:r>
            <a:r>
              <a:rPr kumimoji="0" lang="de-DE" sz="1800" dirty="0">
                <a:latin typeface="Arial" charset="0"/>
              </a:rPr>
              <a:t>. Dr. Ursula Henke</a:t>
            </a:r>
          </a:p>
        </p:txBody>
      </p:sp>
    </p:spTree>
    <p:extLst>
      <p:ext uri="{BB962C8B-B14F-4D97-AF65-F5344CB8AC3E}">
        <p14:creationId xmlns:p14="http://schemas.microsoft.com/office/powerpoint/2010/main" val="758731172"/>
      </p:ext>
    </p:extLst>
  </p:cSld>
  <p:clrMapOvr>
    <a:masterClrMapping/>
  </p:clrMapOvr>
  <p:transition>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ctrTitle"/>
          </p:nvPr>
        </p:nvSpPr>
        <p:spPr>
          <a:xfrm>
            <a:off x="1143000" y="2852936"/>
            <a:ext cx="7848600" cy="2376264"/>
          </a:xfrm>
          <a:noFill/>
          <a:ln/>
        </p:spPr>
        <p:txBody>
          <a:bodyPr>
            <a:normAutofit fontScale="90000"/>
          </a:bodyPr>
          <a:lstStyle/>
          <a:p>
            <a:pPr algn="just"/>
            <a:r>
              <a:rPr lang="de-DE" sz="3200" b="0" dirty="0">
                <a:solidFill>
                  <a:schemeClr val="tx2"/>
                </a:solidFill>
                <a:latin typeface="+mj-lt"/>
                <a:ea typeface="+mj-ea"/>
                <a:cs typeface="+mj-cs"/>
              </a:rPr>
              <a:t/>
            </a:r>
            <a:br>
              <a:rPr lang="de-DE" sz="3200" b="0" dirty="0">
                <a:solidFill>
                  <a:schemeClr val="tx2"/>
                </a:solidFill>
                <a:latin typeface="+mj-lt"/>
                <a:ea typeface="+mj-ea"/>
                <a:cs typeface="+mj-cs"/>
              </a:rPr>
            </a:br>
            <a:r>
              <a:rPr lang="de-DE" sz="3200" b="0" dirty="0">
                <a:solidFill>
                  <a:schemeClr val="tx2"/>
                </a:solidFill>
                <a:latin typeface="+mj-lt"/>
                <a:ea typeface="+mj-ea"/>
                <a:cs typeface="+mj-cs"/>
              </a:rPr>
              <a:t/>
            </a:r>
            <a:br>
              <a:rPr lang="de-DE" sz="3200" b="0" dirty="0">
                <a:solidFill>
                  <a:schemeClr val="tx2"/>
                </a:solidFill>
                <a:latin typeface="+mj-lt"/>
                <a:ea typeface="+mj-ea"/>
                <a:cs typeface="+mj-cs"/>
              </a:rPr>
            </a:br>
            <a:r>
              <a:rPr lang="de-DE" sz="3200" b="0" dirty="0">
                <a:solidFill>
                  <a:schemeClr val="tx2"/>
                </a:solidFill>
                <a:latin typeface="+mj-lt"/>
                <a:ea typeface="+mj-ea"/>
                <a:cs typeface="+mj-cs"/>
              </a:rPr>
              <a:t> </a:t>
            </a:r>
            <a:br>
              <a:rPr lang="de-DE" sz="3200" b="0" dirty="0">
                <a:solidFill>
                  <a:schemeClr val="tx2"/>
                </a:solidFill>
                <a:latin typeface="+mj-lt"/>
                <a:ea typeface="+mj-ea"/>
                <a:cs typeface="+mj-cs"/>
              </a:rPr>
            </a:br>
            <a:r>
              <a:rPr lang="de-DE" sz="3200" b="0" dirty="0">
                <a:solidFill>
                  <a:schemeClr val="tx1"/>
                </a:solidFill>
                <a:latin typeface="+mn-lt"/>
              </a:rPr>
              <a:t>Zum ersten Mal in der Geschichte der Bundesrepublik Deutschland wird in den nächsten Jahren eine beträchtliche Zahl von </a:t>
            </a:r>
            <a:r>
              <a:rPr lang="de-DE" sz="3200" b="0" dirty="0" err="1">
                <a:solidFill>
                  <a:schemeClr val="tx1"/>
                </a:solidFill>
                <a:latin typeface="+mn-lt"/>
              </a:rPr>
              <a:t>hochaltrigen</a:t>
            </a:r>
            <a:r>
              <a:rPr lang="de-DE" sz="3200" b="0" dirty="0">
                <a:solidFill>
                  <a:schemeClr val="tx1"/>
                </a:solidFill>
                <a:latin typeface="+mn-lt"/>
              </a:rPr>
              <a:t> Menschen mit geistiger Behinderung in Westfalen Lippe leben. </a:t>
            </a:r>
          </a:p>
        </p:txBody>
      </p:sp>
      <p:sp>
        <p:nvSpPr>
          <p:cNvPr id="45059" name="Rectangle 3"/>
          <p:cNvSpPr>
            <a:spLocks noGrp="1" noChangeArrowheads="1"/>
          </p:cNvSpPr>
          <p:nvPr>
            <p:ph type="subTitle" idx="1"/>
          </p:nvPr>
        </p:nvSpPr>
        <p:spPr>
          <a:xfrm>
            <a:off x="4572000" y="4800600"/>
            <a:ext cx="4572000" cy="1752600"/>
          </a:xfrm>
          <a:noFill/>
          <a:ln/>
        </p:spPr>
        <p:txBody>
          <a:bodyPr/>
          <a:lstStyle/>
          <a:p>
            <a:r>
              <a:rPr lang="de-DE" sz="3200" dirty="0"/>
              <a:t>        </a:t>
            </a:r>
          </a:p>
        </p:txBody>
      </p:sp>
      <p:pic>
        <p:nvPicPr>
          <p:cNvPr id="45060"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r="19029"/>
          <a:stretch>
            <a:fillRect/>
          </a:stretch>
        </p:blipFill>
        <p:spPr bwMode="auto">
          <a:xfrm>
            <a:off x="0" y="0"/>
            <a:ext cx="9372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45063" name="Rectangle 7"/>
          <p:cNvSpPr>
            <a:spLocks noChangeArrowheads="1"/>
          </p:cNvSpPr>
          <p:nvPr/>
        </p:nvSpPr>
        <p:spPr bwMode="auto">
          <a:xfrm>
            <a:off x="4419600" y="914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pPr>
              <a:spcBef>
                <a:spcPct val="20000"/>
              </a:spcBef>
              <a:buClr>
                <a:schemeClr val="hlink"/>
              </a:buClr>
              <a:buSzPct val="60000"/>
              <a:buFont typeface="Wingdings" pitchFamily="2" charset="2"/>
              <a:buNone/>
            </a:pPr>
            <a:r>
              <a:rPr kumimoji="0" lang="de-DE" sz="1800" dirty="0" smtClean="0">
                <a:latin typeface="Arial" charset="0"/>
              </a:rPr>
              <a:t>Prof</a:t>
            </a:r>
            <a:r>
              <a:rPr kumimoji="0" lang="de-DE" sz="1800" dirty="0">
                <a:latin typeface="Arial" charset="0"/>
              </a:rPr>
              <a:t>. Dr. Ursula Henke</a:t>
            </a:r>
          </a:p>
        </p:txBody>
      </p:sp>
      <p:pic>
        <p:nvPicPr>
          <p:cNvPr id="45064"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r="19029"/>
          <a:stretch>
            <a:fillRect/>
          </a:stretch>
        </p:blipFill>
        <p:spPr bwMode="auto">
          <a:xfrm>
            <a:off x="0" y="0"/>
            <a:ext cx="9144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extLst>
      <p:ext uri="{BB962C8B-B14F-4D97-AF65-F5344CB8AC3E}">
        <p14:creationId xmlns:p14="http://schemas.microsoft.com/office/powerpoint/2010/main" val="27689669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type="body" idx="1"/>
          </p:nvPr>
        </p:nvSpPr>
        <p:spPr>
          <a:xfrm>
            <a:off x="1403648" y="1772816"/>
            <a:ext cx="7511752" cy="4536504"/>
          </a:xfrm>
          <a:noFill/>
          <a:ln/>
        </p:spPr>
        <p:txBody>
          <a:bodyPr>
            <a:noAutofit/>
          </a:bodyPr>
          <a:lstStyle/>
          <a:p>
            <a:pPr>
              <a:buFont typeface="Wingdings" pitchFamily="2" charset="2"/>
              <a:buNone/>
            </a:pPr>
            <a:r>
              <a:rPr lang="de-DE" sz="2800" dirty="0" smtClean="0"/>
              <a:t>The ARC – Howard County</a:t>
            </a:r>
          </a:p>
          <a:p>
            <a:pPr>
              <a:buFontTx/>
              <a:buChar char="-"/>
            </a:pPr>
            <a:r>
              <a:rPr lang="de-DE" sz="2800" dirty="0" smtClean="0"/>
              <a:t>Lebenslange Begleitung</a:t>
            </a:r>
          </a:p>
          <a:p>
            <a:pPr>
              <a:buFontTx/>
              <a:buChar char="-"/>
            </a:pPr>
            <a:r>
              <a:rPr lang="de-DE" sz="2800" dirty="0" err="1" smtClean="0"/>
              <a:t>Volunteer</a:t>
            </a:r>
            <a:r>
              <a:rPr lang="de-DE" sz="2800" dirty="0" smtClean="0"/>
              <a:t> Programm</a:t>
            </a:r>
            <a:br>
              <a:rPr lang="de-DE" sz="2800" dirty="0" smtClean="0"/>
            </a:br>
            <a:endParaRPr lang="de-DE" sz="2800" dirty="0" smtClean="0"/>
          </a:p>
          <a:p>
            <a:pPr marL="0" indent="0">
              <a:buNone/>
            </a:pPr>
            <a:r>
              <a:rPr lang="de-DE" sz="2800" dirty="0"/>
              <a:t>Regional </a:t>
            </a:r>
            <a:r>
              <a:rPr lang="de-DE" sz="2800" dirty="0" err="1"/>
              <a:t>Centre</a:t>
            </a:r>
            <a:r>
              <a:rPr lang="de-DE" sz="2800" dirty="0"/>
              <a:t> </a:t>
            </a:r>
            <a:r>
              <a:rPr lang="de-DE" sz="2800" dirty="0" smtClean="0"/>
              <a:t>Kalifornien/</a:t>
            </a:r>
            <a:r>
              <a:rPr lang="de-DE" sz="2800" dirty="0" err="1" smtClean="0"/>
              <a:t>KoKoBe</a:t>
            </a:r>
            <a:r>
              <a:rPr lang="de-DE" sz="2800" dirty="0" smtClean="0"/>
              <a:t>  </a:t>
            </a:r>
            <a:r>
              <a:rPr lang="de-DE" sz="2800" dirty="0"/>
              <a:t>-LV </a:t>
            </a:r>
            <a:r>
              <a:rPr lang="de-DE" sz="2800" dirty="0" smtClean="0"/>
              <a:t>Rheinland</a:t>
            </a:r>
            <a:br>
              <a:rPr lang="de-DE" sz="2800" dirty="0" smtClean="0"/>
            </a:br>
            <a:endParaRPr lang="de-DE" sz="2800" dirty="0"/>
          </a:p>
          <a:p>
            <a:pPr marL="0" indent="0">
              <a:buNone/>
            </a:pPr>
            <a:r>
              <a:rPr lang="de-DE" sz="2800" dirty="0" err="1" smtClean="0"/>
              <a:t>Aging</a:t>
            </a:r>
            <a:r>
              <a:rPr lang="de-DE" sz="2800" dirty="0" smtClean="0"/>
              <a:t> </a:t>
            </a:r>
            <a:r>
              <a:rPr lang="de-DE" sz="2800" dirty="0" err="1" smtClean="0"/>
              <a:t>and</a:t>
            </a:r>
            <a:r>
              <a:rPr lang="de-DE" sz="2800" dirty="0" smtClean="0"/>
              <a:t> </a:t>
            </a:r>
            <a:r>
              <a:rPr lang="de-DE" sz="2800" dirty="0" err="1" smtClean="0"/>
              <a:t>Disability</a:t>
            </a:r>
            <a:r>
              <a:rPr lang="de-DE" sz="2800" dirty="0" smtClean="0"/>
              <a:t> Services</a:t>
            </a:r>
          </a:p>
          <a:p>
            <a:pPr>
              <a:buFontTx/>
              <a:buChar char="-"/>
            </a:pPr>
            <a:r>
              <a:rPr lang="de-DE" sz="2800" dirty="0" smtClean="0"/>
              <a:t>Nurse Case Management</a:t>
            </a:r>
            <a:br>
              <a:rPr lang="de-DE" sz="2800" dirty="0" smtClean="0"/>
            </a:br>
            <a:endParaRPr lang="de-DE" sz="2800" dirty="0"/>
          </a:p>
          <a:p>
            <a:pPr marL="0" indent="0">
              <a:buNone/>
            </a:pPr>
            <a:r>
              <a:rPr lang="de-DE" sz="2800" dirty="0" smtClean="0"/>
              <a:t>Palliativversorgung Robert-Bosch-Stiftung</a:t>
            </a:r>
          </a:p>
        </p:txBody>
      </p:sp>
      <p:pic>
        <p:nvPicPr>
          <p:cNvPr id="25605"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r="19029"/>
          <a:stretch>
            <a:fillRect/>
          </a:stretch>
        </p:blipFill>
        <p:spPr bwMode="auto">
          <a:xfrm>
            <a:off x="0" y="0"/>
            <a:ext cx="9144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5607" name="Rectangle 7"/>
          <p:cNvSpPr>
            <a:spLocks noChangeArrowheads="1"/>
          </p:cNvSpPr>
          <p:nvPr/>
        </p:nvSpPr>
        <p:spPr bwMode="auto">
          <a:xfrm>
            <a:off x="4419600" y="914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pPr>
              <a:spcBef>
                <a:spcPct val="20000"/>
              </a:spcBef>
              <a:buClr>
                <a:schemeClr val="hlink"/>
              </a:buClr>
              <a:buSzPct val="60000"/>
              <a:buFont typeface="Wingdings" pitchFamily="2" charset="2"/>
              <a:buNone/>
            </a:pPr>
            <a:r>
              <a:rPr kumimoji="0" lang="de-DE" sz="1800" dirty="0" smtClean="0">
                <a:latin typeface="Arial" charset="0"/>
              </a:rPr>
              <a:t>Prof</a:t>
            </a:r>
            <a:r>
              <a:rPr kumimoji="0" lang="de-DE" sz="1800" dirty="0">
                <a:latin typeface="Arial" charset="0"/>
              </a:rPr>
              <a:t>. Dr. Ursula Henke</a:t>
            </a:r>
          </a:p>
        </p:txBody>
      </p:sp>
    </p:spTree>
    <p:extLst>
      <p:ext uri="{BB962C8B-B14F-4D97-AF65-F5344CB8AC3E}">
        <p14:creationId xmlns:p14="http://schemas.microsoft.com/office/powerpoint/2010/main" val="3364695024"/>
      </p:ext>
    </p:extLst>
  </p:cSld>
  <p:clrMapOvr>
    <a:masterClrMapping/>
  </p:clrMapOvr>
  <p:transition>
    <p:cu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type="body" idx="1"/>
          </p:nvPr>
        </p:nvSpPr>
        <p:spPr>
          <a:xfrm>
            <a:off x="1403648" y="1981200"/>
            <a:ext cx="7511752" cy="4114800"/>
          </a:xfrm>
          <a:noFill/>
          <a:ln/>
        </p:spPr>
        <p:txBody>
          <a:bodyPr>
            <a:normAutofit lnSpcReduction="10000"/>
          </a:bodyPr>
          <a:lstStyle/>
          <a:p>
            <a:pPr algn="just">
              <a:buNone/>
            </a:pPr>
            <a:r>
              <a:rPr lang="de-DE" dirty="0" smtClean="0"/>
              <a:t>   Erhalten </a:t>
            </a:r>
            <a:r>
              <a:rPr lang="de-DE" dirty="0"/>
              <a:t>Menschen mit </a:t>
            </a:r>
            <a:r>
              <a:rPr lang="de-DE" dirty="0" err="1" smtClean="0"/>
              <a:t>Beeinträchti-gungen</a:t>
            </a:r>
            <a:r>
              <a:rPr lang="de-DE" dirty="0" smtClean="0"/>
              <a:t> </a:t>
            </a:r>
            <a:r>
              <a:rPr lang="de-DE" dirty="0"/>
              <a:t>hier die „Chance der Berücksichtigung“ (</a:t>
            </a:r>
            <a:r>
              <a:rPr lang="de-DE" dirty="0" err="1"/>
              <a:t>N.Luhmann</a:t>
            </a:r>
            <a:r>
              <a:rPr lang="de-DE" dirty="0" smtClean="0"/>
              <a:t>)? </a:t>
            </a:r>
          </a:p>
          <a:p>
            <a:pPr>
              <a:buNone/>
            </a:pPr>
            <a:endParaRPr lang="de-DE" dirty="0" smtClean="0"/>
          </a:p>
          <a:p>
            <a:pPr algn="just">
              <a:buNone/>
            </a:pPr>
            <a:r>
              <a:rPr lang="de-DE" dirty="0"/>
              <a:t> </a:t>
            </a:r>
            <a:r>
              <a:rPr lang="de-DE" dirty="0" smtClean="0"/>
              <a:t>   Gehören </a:t>
            </a:r>
            <a:r>
              <a:rPr lang="de-DE" dirty="0"/>
              <a:t>behinderte Menschen mit ihren „Ressourcen, Kompetenzen und </a:t>
            </a:r>
            <a:r>
              <a:rPr lang="de-DE" dirty="0" smtClean="0"/>
              <a:t>Handlungszielen“ (</a:t>
            </a:r>
            <a:r>
              <a:rPr lang="de-DE" dirty="0" err="1" smtClean="0"/>
              <a:t>Dimitrou</a:t>
            </a:r>
            <a:r>
              <a:rPr lang="de-DE" dirty="0" smtClean="0"/>
              <a:t> </a:t>
            </a:r>
            <a:r>
              <a:rPr lang="de-DE" dirty="0"/>
              <a:t>2011</a:t>
            </a:r>
            <a:r>
              <a:rPr lang="de-DE" dirty="0" smtClean="0"/>
              <a:t>) wirklich dazu? </a:t>
            </a:r>
            <a:endParaRPr lang="de-DE" dirty="0"/>
          </a:p>
          <a:p>
            <a:pPr>
              <a:buFont typeface="Wingdings" pitchFamily="2" charset="2"/>
              <a:buNone/>
            </a:pPr>
            <a:endParaRPr lang="de-DE" dirty="0" smtClean="0"/>
          </a:p>
        </p:txBody>
      </p:sp>
      <p:pic>
        <p:nvPicPr>
          <p:cNvPr id="25605"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r="19029"/>
          <a:stretch>
            <a:fillRect/>
          </a:stretch>
        </p:blipFill>
        <p:spPr bwMode="auto">
          <a:xfrm>
            <a:off x="0" y="0"/>
            <a:ext cx="9144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5607" name="Rectangle 7"/>
          <p:cNvSpPr>
            <a:spLocks noChangeArrowheads="1"/>
          </p:cNvSpPr>
          <p:nvPr/>
        </p:nvSpPr>
        <p:spPr bwMode="auto">
          <a:xfrm>
            <a:off x="4419600" y="914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pPr>
              <a:spcBef>
                <a:spcPct val="20000"/>
              </a:spcBef>
              <a:buClr>
                <a:schemeClr val="hlink"/>
              </a:buClr>
              <a:buSzPct val="60000"/>
              <a:buFont typeface="Wingdings" pitchFamily="2" charset="2"/>
              <a:buNone/>
            </a:pPr>
            <a:r>
              <a:rPr kumimoji="0" lang="de-DE" sz="1800" dirty="0" smtClean="0">
                <a:latin typeface="Arial" charset="0"/>
              </a:rPr>
              <a:t>Prof</a:t>
            </a:r>
            <a:r>
              <a:rPr kumimoji="0" lang="de-DE" sz="1800" dirty="0">
                <a:latin typeface="Arial" charset="0"/>
              </a:rPr>
              <a:t>. Dr. Ursula Henke</a:t>
            </a:r>
          </a:p>
        </p:txBody>
      </p:sp>
    </p:spTree>
    <p:extLst>
      <p:ext uri="{BB962C8B-B14F-4D97-AF65-F5344CB8AC3E}">
        <p14:creationId xmlns:p14="http://schemas.microsoft.com/office/powerpoint/2010/main" val="1690845451"/>
      </p:ext>
    </p:extLst>
  </p:cSld>
  <p:clrMapOvr>
    <a:masterClrMapping/>
  </p:clrMapOvr>
  <p:transition>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type="subTitle" idx="1"/>
          </p:nvPr>
        </p:nvSpPr>
        <p:spPr>
          <a:xfrm>
            <a:off x="228600" y="2209800"/>
            <a:ext cx="8915400" cy="4953000"/>
          </a:xfrm>
          <a:noFill/>
          <a:ln/>
        </p:spPr>
        <p:txBody>
          <a:bodyPr/>
          <a:lstStyle/>
          <a:p>
            <a:endParaRPr lang="de-DE" sz="2000" dirty="0">
              <a:cs typeface="Arial" charset="0"/>
            </a:endParaRPr>
          </a:p>
          <a:p>
            <a:pPr algn="just"/>
            <a:endParaRPr lang="de-DE" sz="2800" dirty="0">
              <a:cs typeface="Arial" charset="0"/>
            </a:endParaRPr>
          </a:p>
          <a:p>
            <a:pPr algn="just"/>
            <a:endParaRPr lang="de-DE" sz="3200" dirty="0"/>
          </a:p>
        </p:txBody>
      </p:sp>
      <p:pic>
        <p:nvPicPr>
          <p:cNvPr id="4710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r="19029"/>
          <a:stretch>
            <a:fillRect/>
          </a:stretch>
        </p:blipFill>
        <p:spPr bwMode="auto">
          <a:xfrm>
            <a:off x="2480" y="0"/>
            <a:ext cx="914152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47110" name="Rectangle 6"/>
          <p:cNvSpPr>
            <a:spLocks noChangeArrowheads="1"/>
          </p:cNvSpPr>
          <p:nvPr/>
        </p:nvSpPr>
        <p:spPr bwMode="auto">
          <a:xfrm>
            <a:off x="4419600" y="914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pPr>
              <a:spcBef>
                <a:spcPct val="20000"/>
              </a:spcBef>
              <a:buClr>
                <a:schemeClr val="hlink"/>
              </a:buClr>
              <a:buSzPct val="60000"/>
              <a:buFont typeface="Wingdings" pitchFamily="2" charset="2"/>
              <a:buNone/>
            </a:pPr>
            <a:r>
              <a:rPr kumimoji="0" lang="de-DE" sz="1800" dirty="0" smtClean="0">
                <a:latin typeface="Arial" charset="0"/>
              </a:rPr>
              <a:t>Prof</a:t>
            </a:r>
            <a:r>
              <a:rPr kumimoji="0" lang="de-DE" sz="1800" dirty="0">
                <a:latin typeface="Arial" charset="0"/>
              </a:rPr>
              <a:t>. Dr. Ursula Henke</a:t>
            </a:r>
          </a:p>
        </p:txBody>
      </p:sp>
      <p:sp>
        <p:nvSpPr>
          <p:cNvPr id="2" name="Rechteck 1"/>
          <p:cNvSpPr/>
          <p:nvPr/>
        </p:nvSpPr>
        <p:spPr>
          <a:xfrm>
            <a:off x="1564728" y="2852936"/>
            <a:ext cx="7200800" cy="3108543"/>
          </a:xfrm>
          <a:prstGeom prst="rect">
            <a:avLst/>
          </a:prstGeom>
        </p:spPr>
        <p:txBody>
          <a:bodyPr wrap="square">
            <a:spAutoFit/>
          </a:bodyPr>
          <a:lstStyle/>
          <a:p>
            <a:pPr marL="342900" indent="-342900">
              <a:buAutoNum type="arabicPeriod"/>
            </a:pPr>
            <a:r>
              <a:rPr lang="de-DE" sz="2800" dirty="0" smtClean="0">
                <a:latin typeface="+mn-lt"/>
              </a:rPr>
              <a:t>Die </a:t>
            </a:r>
            <a:r>
              <a:rPr lang="de-DE" sz="2800" dirty="0">
                <a:latin typeface="+mn-lt"/>
              </a:rPr>
              <a:t>Anzahl der 60-Jährigen und Älteren wird sich in den nächsten 20 Jahren mehr als vervierfachen (von 2.652 auf 11.789 Personen). </a:t>
            </a:r>
          </a:p>
          <a:p>
            <a:pPr marL="342900" indent="-342900">
              <a:buAutoNum type="arabicPeriod"/>
            </a:pPr>
            <a:r>
              <a:rPr lang="de-DE" sz="2800" dirty="0" smtClean="0">
                <a:latin typeface="+mn-lt"/>
              </a:rPr>
              <a:t>Die </a:t>
            </a:r>
            <a:r>
              <a:rPr lang="de-DE" sz="2800" dirty="0">
                <a:latin typeface="+mn-lt"/>
              </a:rPr>
              <a:t>Anzahl der 80-Jährigen und Älteren wird sich verzehnfachen, von 94 in 2010 auf über 1.000 Personen in 2030</a:t>
            </a:r>
          </a:p>
        </p:txBody>
      </p:sp>
      <p:sp>
        <p:nvSpPr>
          <p:cNvPr id="8" name="Rectangle 2"/>
          <p:cNvSpPr txBox="1">
            <a:spLocks noChangeArrowheads="1"/>
          </p:cNvSpPr>
          <p:nvPr/>
        </p:nvSpPr>
        <p:spPr bwMode="auto">
          <a:xfrm>
            <a:off x="1607158" y="2456892"/>
            <a:ext cx="7371928"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b" anchorCtr="0" compatLnSpc="1">
            <a:prstTxWarp prst="textNoShape">
              <a:avLst/>
            </a:prstTxWarp>
          </a:bodyPr>
          <a:lstStyle>
            <a:lvl1pPr algn="l" rtl="0" fontAlgn="base">
              <a:lnSpc>
                <a:spcPct val="80000"/>
              </a:lnSpc>
              <a:spcBef>
                <a:spcPct val="0"/>
              </a:spcBef>
              <a:spcAft>
                <a:spcPct val="0"/>
              </a:spcAft>
              <a:defRPr sz="4800" b="1">
                <a:solidFill>
                  <a:schemeClr val="tx2"/>
                </a:solidFill>
                <a:latin typeface="+mj-lt"/>
                <a:ea typeface="+mj-ea"/>
                <a:cs typeface="+mj-cs"/>
              </a:defRPr>
            </a:lvl1pPr>
            <a:lvl2pPr algn="l" rtl="0" fontAlgn="base">
              <a:lnSpc>
                <a:spcPct val="70000"/>
              </a:lnSpc>
              <a:spcBef>
                <a:spcPct val="0"/>
              </a:spcBef>
              <a:spcAft>
                <a:spcPct val="0"/>
              </a:spcAft>
              <a:defRPr sz="3600" b="1">
                <a:solidFill>
                  <a:schemeClr val="tx2"/>
                </a:solidFill>
                <a:latin typeface="Arial Narrow" pitchFamily="34" charset="0"/>
                <a:cs typeface="Times New Roman" charset="0"/>
              </a:defRPr>
            </a:lvl2pPr>
            <a:lvl3pPr algn="l" rtl="0" fontAlgn="base">
              <a:lnSpc>
                <a:spcPct val="70000"/>
              </a:lnSpc>
              <a:spcBef>
                <a:spcPct val="0"/>
              </a:spcBef>
              <a:spcAft>
                <a:spcPct val="0"/>
              </a:spcAft>
              <a:defRPr sz="3600" b="1">
                <a:solidFill>
                  <a:schemeClr val="tx2"/>
                </a:solidFill>
                <a:latin typeface="Arial Narrow" pitchFamily="34" charset="0"/>
                <a:cs typeface="Times New Roman" charset="0"/>
              </a:defRPr>
            </a:lvl3pPr>
            <a:lvl4pPr algn="l" rtl="0" fontAlgn="base">
              <a:lnSpc>
                <a:spcPct val="70000"/>
              </a:lnSpc>
              <a:spcBef>
                <a:spcPct val="0"/>
              </a:spcBef>
              <a:spcAft>
                <a:spcPct val="0"/>
              </a:spcAft>
              <a:defRPr sz="3600" b="1">
                <a:solidFill>
                  <a:schemeClr val="tx2"/>
                </a:solidFill>
                <a:latin typeface="Arial Narrow" pitchFamily="34" charset="0"/>
                <a:cs typeface="Times New Roman" charset="0"/>
              </a:defRPr>
            </a:lvl4pPr>
            <a:lvl5pPr algn="l" rtl="0" fontAlgn="base">
              <a:lnSpc>
                <a:spcPct val="70000"/>
              </a:lnSpc>
              <a:spcBef>
                <a:spcPct val="0"/>
              </a:spcBef>
              <a:spcAft>
                <a:spcPct val="0"/>
              </a:spcAft>
              <a:defRPr sz="3600" b="1">
                <a:solidFill>
                  <a:schemeClr val="tx2"/>
                </a:solidFill>
                <a:latin typeface="Arial Narrow" pitchFamily="34" charset="0"/>
                <a:cs typeface="Times New Roman" charset="0"/>
              </a:defRPr>
            </a:lvl5pPr>
            <a:lvl6pPr marL="457200" algn="l" rtl="0" fontAlgn="base">
              <a:lnSpc>
                <a:spcPct val="70000"/>
              </a:lnSpc>
              <a:spcBef>
                <a:spcPct val="0"/>
              </a:spcBef>
              <a:spcAft>
                <a:spcPct val="0"/>
              </a:spcAft>
              <a:defRPr sz="3600" b="1">
                <a:solidFill>
                  <a:schemeClr val="tx2"/>
                </a:solidFill>
                <a:latin typeface="Arial Narrow" pitchFamily="34" charset="0"/>
                <a:cs typeface="Times New Roman" charset="0"/>
              </a:defRPr>
            </a:lvl6pPr>
            <a:lvl7pPr marL="914400" algn="l" rtl="0" fontAlgn="base">
              <a:lnSpc>
                <a:spcPct val="70000"/>
              </a:lnSpc>
              <a:spcBef>
                <a:spcPct val="0"/>
              </a:spcBef>
              <a:spcAft>
                <a:spcPct val="0"/>
              </a:spcAft>
              <a:defRPr sz="3600" b="1">
                <a:solidFill>
                  <a:schemeClr val="tx2"/>
                </a:solidFill>
                <a:latin typeface="Arial Narrow" pitchFamily="34" charset="0"/>
                <a:cs typeface="Times New Roman" charset="0"/>
              </a:defRPr>
            </a:lvl7pPr>
            <a:lvl8pPr marL="1371600" algn="l" rtl="0" fontAlgn="base">
              <a:lnSpc>
                <a:spcPct val="70000"/>
              </a:lnSpc>
              <a:spcBef>
                <a:spcPct val="0"/>
              </a:spcBef>
              <a:spcAft>
                <a:spcPct val="0"/>
              </a:spcAft>
              <a:defRPr sz="3600" b="1">
                <a:solidFill>
                  <a:schemeClr val="tx2"/>
                </a:solidFill>
                <a:latin typeface="Arial Narrow" pitchFamily="34" charset="0"/>
                <a:cs typeface="Times New Roman" charset="0"/>
              </a:defRPr>
            </a:lvl8pPr>
            <a:lvl9pPr marL="1828800" algn="l" rtl="0" fontAlgn="base">
              <a:lnSpc>
                <a:spcPct val="70000"/>
              </a:lnSpc>
              <a:spcBef>
                <a:spcPct val="0"/>
              </a:spcBef>
              <a:spcAft>
                <a:spcPct val="0"/>
              </a:spcAft>
              <a:defRPr sz="3600" b="1">
                <a:solidFill>
                  <a:schemeClr val="tx2"/>
                </a:solidFill>
                <a:latin typeface="Arial Narrow" pitchFamily="34" charset="0"/>
                <a:cs typeface="Times New Roman" charset="0"/>
              </a:defRPr>
            </a:lvl9pPr>
          </a:lstStyle>
          <a:p>
            <a:endParaRPr kumimoji="0" lang="de-DE" sz="2800" kern="0" dirty="0" smtClean="0">
              <a:solidFill>
                <a:schemeClr val="tx1"/>
              </a:solidFill>
              <a:latin typeface="+mn-lt"/>
            </a:endParaRPr>
          </a:p>
          <a:p>
            <a:endParaRPr lang="de-DE" sz="2800" kern="0" dirty="0">
              <a:solidFill>
                <a:schemeClr val="tx1"/>
              </a:solidFill>
              <a:latin typeface="+mn-lt"/>
            </a:endParaRPr>
          </a:p>
          <a:p>
            <a:endParaRPr kumimoji="0" lang="de-DE" sz="2800" kern="0" dirty="0" smtClean="0">
              <a:solidFill>
                <a:schemeClr val="tx1"/>
              </a:solidFill>
              <a:latin typeface="+mn-lt"/>
            </a:endParaRPr>
          </a:p>
          <a:p>
            <a:r>
              <a:rPr kumimoji="0" lang="de-DE" sz="2800" kern="0" dirty="0" smtClean="0">
                <a:solidFill>
                  <a:schemeClr val="tx1"/>
                </a:solidFill>
                <a:latin typeface="+mn-lt"/>
              </a:rPr>
              <a:t>Demografie - Prognose 2030/2040</a:t>
            </a:r>
          </a:p>
          <a:p>
            <a:r>
              <a:rPr lang="de-DE" sz="1800" b="0" kern="0" dirty="0">
                <a:solidFill>
                  <a:schemeClr val="tx1"/>
                </a:solidFill>
                <a:latin typeface="Arial" pitchFamily="34" charset="0"/>
                <a:cs typeface="Arial" pitchFamily="34" charset="0"/>
              </a:rPr>
              <a:t>(</a:t>
            </a:r>
            <a:r>
              <a:rPr lang="de-DE" sz="1800" b="0" kern="0" dirty="0" err="1">
                <a:solidFill>
                  <a:schemeClr val="tx1"/>
                </a:solidFill>
                <a:latin typeface="Arial" pitchFamily="34" charset="0"/>
                <a:cs typeface="Arial" pitchFamily="34" charset="0"/>
              </a:rPr>
              <a:t>vgl.Dieckmann</a:t>
            </a:r>
            <a:r>
              <a:rPr lang="de-DE" sz="1800" b="0" kern="0" dirty="0">
                <a:solidFill>
                  <a:schemeClr val="tx1"/>
                </a:solidFill>
                <a:latin typeface="Arial" pitchFamily="34" charset="0"/>
                <a:cs typeface="Arial" pitchFamily="34" charset="0"/>
              </a:rPr>
              <a:t> et.al. 2010)</a:t>
            </a:r>
            <a:endParaRPr kumimoji="0" lang="de-DE" sz="1800" b="0" kern="0" dirty="0" smtClean="0">
              <a:latin typeface="Arial" pitchFamily="34" charset="0"/>
              <a:cs typeface="Arial" pitchFamily="34" charset="0"/>
            </a:endParaRPr>
          </a:p>
          <a:p>
            <a:endParaRPr kumimoji="0" lang="de-DE" kern="0" dirty="0"/>
          </a:p>
        </p:txBody>
      </p:sp>
    </p:spTree>
    <p:extLst>
      <p:ext uri="{BB962C8B-B14F-4D97-AF65-F5344CB8AC3E}">
        <p14:creationId xmlns:p14="http://schemas.microsoft.com/office/powerpoint/2010/main" val="41608176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type="subTitle" idx="1"/>
          </p:nvPr>
        </p:nvSpPr>
        <p:spPr>
          <a:xfrm>
            <a:off x="228600" y="2209800"/>
            <a:ext cx="8915400" cy="4953000"/>
          </a:xfrm>
          <a:noFill/>
          <a:ln/>
        </p:spPr>
        <p:txBody>
          <a:bodyPr/>
          <a:lstStyle/>
          <a:p>
            <a:endParaRPr lang="de-DE" sz="2000" dirty="0">
              <a:cs typeface="Arial" charset="0"/>
            </a:endParaRPr>
          </a:p>
          <a:p>
            <a:pPr algn="just"/>
            <a:endParaRPr lang="de-DE" sz="2800" dirty="0">
              <a:cs typeface="Arial" charset="0"/>
            </a:endParaRPr>
          </a:p>
          <a:p>
            <a:pPr algn="just"/>
            <a:endParaRPr lang="de-DE" sz="3200" dirty="0"/>
          </a:p>
        </p:txBody>
      </p:sp>
      <p:pic>
        <p:nvPicPr>
          <p:cNvPr id="4710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r="19029"/>
          <a:stretch>
            <a:fillRect/>
          </a:stretch>
        </p:blipFill>
        <p:spPr bwMode="auto">
          <a:xfrm>
            <a:off x="0" y="0"/>
            <a:ext cx="9372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47110" name="Rectangle 6"/>
          <p:cNvSpPr>
            <a:spLocks noChangeArrowheads="1"/>
          </p:cNvSpPr>
          <p:nvPr/>
        </p:nvSpPr>
        <p:spPr bwMode="auto">
          <a:xfrm>
            <a:off x="4419600" y="914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pPr>
              <a:spcBef>
                <a:spcPct val="20000"/>
              </a:spcBef>
              <a:buClr>
                <a:schemeClr val="hlink"/>
              </a:buClr>
              <a:buSzPct val="60000"/>
              <a:buFont typeface="Wingdings" pitchFamily="2" charset="2"/>
              <a:buNone/>
            </a:pPr>
            <a:r>
              <a:rPr kumimoji="0" lang="de-DE" sz="1800" dirty="0" smtClean="0">
                <a:latin typeface="Arial" charset="0"/>
              </a:rPr>
              <a:t>Prof</a:t>
            </a:r>
            <a:r>
              <a:rPr kumimoji="0" lang="de-DE" sz="1800" dirty="0">
                <a:latin typeface="Arial" charset="0"/>
              </a:rPr>
              <a:t>. Dr. Ursula Henke</a:t>
            </a:r>
          </a:p>
        </p:txBody>
      </p:sp>
      <p:sp>
        <p:nvSpPr>
          <p:cNvPr id="8" name="Rectangle 2"/>
          <p:cNvSpPr txBox="1">
            <a:spLocks noChangeArrowheads="1"/>
          </p:cNvSpPr>
          <p:nvPr/>
        </p:nvSpPr>
        <p:spPr bwMode="auto">
          <a:xfrm>
            <a:off x="1591358" y="1371600"/>
            <a:ext cx="7371928"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b" anchorCtr="0" compatLnSpc="1">
            <a:prstTxWarp prst="textNoShape">
              <a:avLst/>
            </a:prstTxWarp>
          </a:bodyPr>
          <a:lstStyle>
            <a:lvl1pPr algn="l" rtl="0" fontAlgn="base">
              <a:lnSpc>
                <a:spcPct val="80000"/>
              </a:lnSpc>
              <a:spcBef>
                <a:spcPct val="0"/>
              </a:spcBef>
              <a:spcAft>
                <a:spcPct val="0"/>
              </a:spcAft>
              <a:defRPr sz="4800" b="1">
                <a:solidFill>
                  <a:schemeClr val="tx2"/>
                </a:solidFill>
                <a:latin typeface="+mj-lt"/>
                <a:ea typeface="+mj-ea"/>
                <a:cs typeface="+mj-cs"/>
              </a:defRPr>
            </a:lvl1pPr>
            <a:lvl2pPr algn="l" rtl="0" fontAlgn="base">
              <a:lnSpc>
                <a:spcPct val="70000"/>
              </a:lnSpc>
              <a:spcBef>
                <a:spcPct val="0"/>
              </a:spcBef>
              <a:spcAft>
                <a:spcPct val="0"/>
              </a:spcAft>
              <a:defRPr sz="3600" b="1">
                <a:solidFill>
                  <a:schemeClr val="tx2"/>
                </a:solidFill>
                <a:latin typeface="Arial Narrow" pitchFamily="34" charset="0"/>
                <a:cs typeface="Times New Roman" charset="0"/>
              </a:defRPr>
            </a:lvl2pPr>
            <a:lvl3pPr algn="l" rtl="0" fontAlgn="base">
              <a:lnSpc>
                <a:spcPct val="70000"/>
              </a:lnSpc>
              <a:spcBef>
                <a:spcPct val="0"/>
              </a:spcBef>
              <a:spcAft>
                <a:spcPct val="0"/>
              </a:spcAft>
              <a:defRPr sz="3600" b="1">
                <a:solidFill>
                  <a:schemeClr val="tx2"/>
                </a:solidFill>
                <a:latin typeface="Arial Narrow" pitchFamily="34" charset="0"/>
                <a:cs typeface="Times New Roman" charset="0"/>
              </a:defRPr>
            </a:lvl3pPr>
            <a:lvl4pPr algn="l" rtl="0" fontAlgn="base">
              <a:lnSpc>
                <a:spcPct val="70000"/>
              </a:lnSpc>
              <a:spcBef>
                <a:spcPct val="0"/>
              </a:spcBef>
              <a:spcAft>
                <a:spcPct val="0"/>
              </a:spcAft>
              <a:defRPr sz="3600" b="1">
                <a:solidFill>
                  <a:schemeClr val="tx2"/>
                </a:solidFill>
                <a:latin typeface="Arial Narrow" pitchFamily="34" charset="0"/>
                <a:cs typeface="Times New Roman" charset="0"/>
              </a:defRPr>
            </a:lvl4pPr>
            <a:lvl5pPr algn="l" rtl="0" fontAlgn="base">
              <a:lnSpc>
                <a:spcPct val="70000"/>
              </a:lnSpc>
              <a:spcBef>
                <a:spcPct val="0"/>
              </a:spcBef>
              <a:spcAft>
                <a:spcPct val="0"/>
              </a:spcAft>
              <a:defRPr sz="3600" b="1">
                <a:solidFill>
                  <a:schemeClr val="tx2"/>
                </a:solidFill>
                <a:latin typeface="Arial Narrow" pitchFamily="34" charset="0"/>
                <a:cs typeface="Times New Roman" charset="0"/>
              </a:defRPr>
            </a:lvl5pPr>
            <a:lvl6pPr marL="457200" algn="l" rtl="0" fontAlgn="base">
              <a:lnSpc>
                <a:spcPct val="70000"/>
              </a:lnSpc>
              <a:spcBef>
                <a:spcPct val="0"/>
              </a:spcBef>
              <a:spcAft>
                <a:spcPct val="0"/>
              </a:spcAft>
              <a:defRPr sz="3600" b="1">
                <a:solidFill>
                  <a:schemeClr val="tx2"/>
                </a:solidFill>
                <a:latin typeface="Arial Narrow" pitchFamily="34" charset="0"/>
                <a:cs typeface="Times New Roman" charset="0"/>
              </a:defRPr>
            </a:lvl6pPr>
            <a:lvl7pPr marL="914400" algn="l" rtl="0" fontAlgn="base">
              <a:lnSpc>
                <a:spcPct val="70000"/>
              </a:lnSpc>
              <a:spcBef>
                <a:spcPct val="0"/>
              </a:spcBef>
              <a:spcAft>
                <a:spcPct val="0"/>
              </a:spcAft>
              <a:defRPr sz="3600" b="1">
                <a:solidFill>
                  <a:schemeClr val="tx2"/>
                </a:solidFill>
                <a:latin typeface="Arial Narrow" pitchFamily="34" charset="0"/>
                <a:cs typeface="Times New Roman" charset="0"/>
              </a:defRPr>
            </a:lvl7pPr>
            <a:lvl8pPr marL="1371600" algn="l" rtl="0" fontAlgn="base">
              <a:lnSpc>
                <a:spcPct val="70000"/>
              </a:lnSpc>
              <a:spcBef>
                <a:spcPct val="0"/>
              </a:spcBef>
              <a:spcAft>
                <a:spcPct val="0"/>
              </a:spcAft>
              <a:defRPr sz="3600" b="1">
                <a:solidFill>
                  <a:schemeClr val="tx2"/>
                </a:solidFill>
                <a:latin typeface="Arial Narrow" pitchFamily="34" charset="0"/>
                <a:cs typeface="Times New Roman" charset="0"/>
              </a:defRPr>
            </a:lvl8pPr>
            <a:lvl9pPr marL="1828800" algn="l" rtl="0" fontAlgn="base">
              <a:lnSpc>
                <a:spcPct val="70000"/>
              </a:lnSpc>
              <a:spcBef>
                <a:spcPct val="0"/>
              </a:spcBef>
              <a:spcAft>
                <a:spcPct val="0"/>
              </a:spcAft>
              <a:defRPr sz="3600" b="1">
                <a:solidFill>
                  <a:schemeClr val="tx2"/>
                </a:solidFill>
                <a:latin typeface="Arial Narrow" pitchFamily="34" charset="0"/>
                <a:cs typeface="Times New Roman" charset="0"/>
              </a:defRPr>
            </a:lvl9pPr>
          </a:lstStyle>
          <a:p>
            <a:r>
              <a:rPr kumimoji="0" lang="de-DE" sz="2800" kern="0" dirty="0" smtClean="0">
                <a:solidFill>
                  <a:schemeClr val="tx1"/>
                </a:solidFill>
                <a:latin typeface="+mn-lt"/>
              </a:rPr>
              <a:t>Prognose 2030/2040 </a:t>
            </a:r>
          </a:p>
          <a:p>
            <a:r>
              <a:rPr kumimoji="0" lang="de-DE" sz="1800" b="0" kern="0" dirty="0" smtClean="0">
                <a:solidFill>
                  <a:schemeClr val="tx1"/>
                </a:solidFill>
                <a:latin typeface="+mn-lt"/>
              </a:rPr>
              <a:t>(</a:t>
            </a:r>
            <a:r>
              <a:rPr kumimoji="0" lang="de-DE" sz="1800" b="0" kern="0" dirty="0" err="1" smtClean="0">
                <a:solidFill>
                  <a:schemeClr val="tx1"/>
                </a:solidFill>
                <a:latin typeface="+mn-lt"/>
              </a:rPr>
              <a:t>vgl.Dieckmann</a:t>
            </a:r>
            <a:r>
              <a:rPr kumimoji="0" lang="de-DE" sz="1800" b="0" kern="0" dirty="0" smtClean="0">
                <a:solidFill>
                  <a:schemeClr val="tx1"/>
                </a:solidFill>
                <a:latin typeface="+mn-lt"/>
              </a:rPr>
              <a:t> et.al. 2010)</a:t>
            </a:r>
            <a:endParaRPr kumimoji="0" lang="de-DE" sz="1800" b="0" kern="0" dirty="0"/>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553" y="1514474"/>
            <a:ext cx="8423734" cy="49332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334393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type="subTitle" idx="1"/>
          </p:nvPr>
        </p:nvSpPr>
        <p:spPr>
          <a:xfrm>
            <a:off x="228600" y="2209800"/>
            <a:ext cx="8915400" cy="4953000"/>
          </a:xfrm>
          <a:noFill/>
          <a:ln/>
        </p:spPr>
        <p:txBody>
          <a:bodyPr/>
          <a:lstStyle/>
          <a:p>
            <a:endParaRPr lang="de-DE" sz="2000" dirty="0">
              <a:cs typeface="Arial" charset="0"/>
            </a:endParaRPr>
          </a:p>
          <a:p>
            <a:pPr algn="just"/>
            <a:endParaRPr lang="de-DE" sz="2800" dirty="0">
              <a:cs typeface="Arial" charset="0"/>
            </a:endParaRPr>
          </a:p>
          <a:p>
            <a:pPr algn="just"/>
            <a:endParaRPr lang="de-DE" sz="3200" dirty="0"/>
          </a:p>
        </p:txBody>
      </p:sp>
      <p:pic>
        <p:nvPicPr>
          <p:cNvPr id="4710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r="19029"/>
          <a:stretch>
            <a:fillRect/>
          </a:stretch>
        </p:blipFill>
        <p:spPr bwMode="auto">
          <a:xfrm>
            <a:off x="0" y="0"/>
            <a:ext cx="9372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47110" name="Rectangle 6"/>
          <p:cNvSpPr>
            <a:spLocks noChangeArrowheads="1"/>
          </p:cNvSpPr>
          <p:nvPr/>
        </p:nvSpPr>
        <p:spPr bwMode="auto">
          <a:xfrm>
            <a:off x="4419600" y="914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pPr>
              <a:spcBef>
                <a:spcPct val="20000"/>
              </a:spcBef>
              <a:buClr>
                <a:schemeClr val="hlink"/>
              </a:buClr>
              <a:buSzPct val="60000"/>
              <a:buFont typeface="Wingdings" pitchFamily="2" charset="2"/>
              <a:buNone/>
            </a:pPr>
            <a:r>
              <a:rPr kumimoji="0" lang="de-DE" sz="1800" dirty="0" smtClean="0">
                <a:latin typeface="Arial" charset="0"/>
              </a:rPr>
              <a:t>Prof</a:t>
            </a:r>
            <a:r>
              <a:rPr kumimoji="0" lang="de-DE" sz="1800" dirty="0">
                <a:latin typeface="Arial" charset="0"/>
              </a:rPr>
              <a:t>. Dr. Ursula Henke</a:t>
            </a:r>
          </a:p>
        </p:txBody>
      </p:sp>
      <p:sp>
        <p:nvSpPr>
          <p:cNvPr id="8" name="Rectangle 2"/>
          <p:cNvSpPr txBox="1">
            <a:spLocks noChangeArrowheads="1"/>
          </p:cNvSpPr>
          <p:nvPr/>
        </p:nvSpPr>
        <p:spPr bwMode="auto">
          <a:xfrm>
            <a:off x="1591358" y="1371600"/>
            <a:ext cx="7371928"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b" anchorCtr="0" compatLnSpc="1">
            <a:prstTxWarp prst="textNoShape">
              <a:avLst/>
            </a:prstTxWarp>
          </a:bodyPr>
          <a:lstStyle>
            <a:lvl1pPr algn="l" rtl="0" fontAlgn="base">
              <a:lnSpc>
                <a:spcPct val="80000"/>
              </a:lnSpc>
              <a:spcBef>
                <a:spcPct val="0"/>
              </a:spcBef>
              <a:spcAft>
                <a:spcPct val="0"/>
              </a:spcAft>
              <a:defRPr sz="4800" b="1">
                <a:solidFill>
                  <a:schemeClr val="tx2"/>
                </a:solidFill>
                <a:latin typeface="+mj-lt"/>
                <a:ea typeface="+mj-ea"/>
                <a:cs typeface="+mj-cs"/>
              </a:defRPr>
            </a:lvl1pPr>
            <a:lvl2pPr algn="l" rtl="0" fontAlgn="base">
              <a:lnSpc>
                <a:spcPct val="70000"/>
              </a:lnSpc>
              <a:spcBef>
                <a:spcPct val="0"/>
              </a:spcBef>
              <a:spcAft>
                <a:spcPct val="0"/>
              </a:spcAft>
              <a:defRPr sz="3600" b="1">
                <a:solidFill>
                  <a:schemeClr val="tx2"/>
                </a:solidFill>
                <a:latin typeface="Arial Narrow" pitchFamily="34" charset="0"/>
                <a:cs typeface="Times New Roman" charset="0"/>
              </a:defRPr>
            </a:lvl2pPr>
            <a:lvl3pPr algn="l" rtl="0" fontAlgn="base">
              <a:lnSpc>
                <a:spcPct val="70000"/>
              </a:lnSpc>
              <a:spcBef>
                <a:spcPct val="0"/>
              </a:spcBef>
              <a:spcAft>
                <a:spcPct val="0"/>
              </a:spcAft>
              <a:defRPr sz="3600" b="1">
                <a:solidFill>
                  <a:schemeClr val="tx2"/>
                </a:solidFill>
                <a:latin typeface="Arial Narrow" pitchFamily="34" charset="0"/>
                <a:cs typeface="Times New Roman" charset="0"/>
              </a:defRPr>
            </a:lvl3pPr>
            <a:lvl4pPr algn="l" rtl="0" fontAlgn="base">
              <a:lnSpc>
                <a:spcPct val="70000"/>
              </a:lnSpc>
              <a:spcBef>
                <a:spcPct val="0"/>
              </a:spcBef>
              <a:spcAft>
                <a:spcPct val="0"/>
              </a:spcAft>
              <a:defRPr sz="3600" b="1">
                <a:solidFill>
                  <a:schemeClr val="tx2"/>
                </a:solidFill>
                <a:latin typeface="Arial Narrow" pitchFamily="34" charset="0"/>
                <a:cs typeface="Times New Roman" charset="0"/>
              </a:defRPr>
            </a:lvl4pPr>
            <a:lvl5pPr algn="l" rtl="0" fontAlgn="base">
              <a:lnSpc>
                <a:spcPct val="70000"/>
              </a:lnSpc>
              <a:spcBef>
                <a:spcPct val="0"/>
              </a:spcBef>
              <a:spcAft>
                <a:spcPct val="0"/>
              </a:spcAft>
              <a:defRPr sz="3600" b="1">
                <a:solidFill>
                  <a:schemeClr val="tx2"/>
                </a:solidFill>
                <a:latin typeface="Arial Narrow" pitchFamily="34" charset="0"/>
                <a:cs typeface="Times New Roman" charset="0"/>
              </a:defRPr>
            </a:lvl5pPr>
            <a:lvl6pPr marL="457200" algn="l" rtl="0" fontAlgn="base">
              <a:lnSpc>
                <a:spcPct val="70000"/>
              </a:lnSpc>
              <a:spcBef>
                <a:spcPct val="0"/>
              </a:spcBef>
              <a:spcAft>
                <a:spcPct val="0"/>
              </a:spcAft>
              <a:defRPr sz="3600" b="1">
                <a:solidFill>
                  <a:schemeClr val="tx2"/>
                </a:solidFill>
                <a:latin typeface="Arial Narrow" pitchFamily="34" charset="0"/>
                <a:cs typeface="Times New Roman" charset="0"/>
              </a:defRPr>
            </a:lvl6pPr>
            <a:lvl7pPr marL="914400" algn="l" rtl="0" fontAlgn="base">
              <a:lnSpc>
                <a:spcPct val="70000"/>
              </a:lnSpc>
              <a:spcBef>
                <a:spcPct val="0"/>
              </a:spcBef>
              <a:spcAft>
                <a:spcPct val="0"/>
              </a:spcAft>
              <a:defRPr sz="3600" b="1">
                <a:solidFill>
                  <a:schemeClr val="tx2"/>
                </a:solidFill>
                <a:latin typeface="Arial Narrow" pitchFamily="34" charset="0"/>
                <a:cs typeface="Times New Roman" charset="0"/>
              </a:defRPr>
            </a:lvl7pPr>
            <a:lvl8pPr marL="1371600" algn="l" rtl="0" fontAlgn="base">
              <a:lnSpc>
                <a:spcPct val="70000"/>
              </a:lnSpc>
              <a:spcBef>
                <a:spcPct val="0"/>
              </a:spcBef>
              <a:spcAft>
                <a:spcPct val="0"/>
              </a:spcAft>
              <a:defRPr sz="3600" b="1">
                <a:solidFill>
                  <a:schemeClr val="tx2"/>
                </a:solidFill>
                <a:latin typeface="Arial Narrow" pitchFamily="34" charset="0"/>
                <a:cs typeface="Times New Roman" charset="0"/>
              </a:defRPr>
            </a:lvl8pPr>
            <a:lvl9pPr marL="1828800" algn="l" rtl="0" fontAlgn="base">
              <a:lnSpc>
                <a:spcPct val="70000"/>
              </a:lnSpc>
              <a:spcBef>
                <a:spcPct val="0"/>
              </a:spcBef>
              <a:spcAft>
                <a:spcPct val="0"/>
              </a:spcAft>
              <a:defRPr sz="3600" b="1">
                <a:solidFill>
                  <a:schemeClr val="tx2"/>
                </a:solidFill>
                <a:latin typeface="Arial Narrow" pitchFamily="34" charset="0"/>
                <a:cs typeface="Times New Roman" charset="0"/>
              </a:defRPr>
            </a:lvl9pPr>
          </a:lstStyle>
          <a:p>
            <a:r>
              <a:rPr kumimoji="0" lang="de-DE" sz="2800" kern="0" dirty="0" smtClean="0">
                <a:solidFill>
                  <a:schemeClr val="tx1"/>
                </a:solidFill>
                <a:latin typeface="+mn-lt"/>
              </a:rPr>
              <a:t>Prognose 2030/2040 </a:t>
            </a:r>
          </a:p>
          <a:p>
            <a:r>
              <a:rPr kumimoji="0" lang="de-DE" sz="1800" b="0" kern="0" dirty="0" smtClean="0">
                <a:solidFill>
                  <a:schemeClr val="tx1"/>
                </a:solidFill>
                <a:latin typeface="+mn-lt"/>
              </a:rPr>
              <a:t>(</a:t>
            </a:r>
            <a:r>
              <a:rPr kumimoji="0" lang="de-DE" sz="1800" b="0" kern="0" dirty="0" err="1" smtClean="0">
                <a:solidFill>
                  <a:schemeClr val="tx1"/>
                </a:solidFill>
                <a:latin typeface="+mn-lt"/>
              </a:rPr>
              <a:t>vgl.Dieckmann</a:t>
            </a:r>
            <a:r>
              <a:rPr kumimoji="0" lang="de-DE" sz="1800" b="0" kern="0" dirty="0" smtClean="0">
                <a:solidFill>
                  <a:schemeClr val="tx1"/>
                </a:solidFill>
                <a:latin typeface="+mn-lt"/>
              </a:rPr>
              <a:t> et.al. 2010)</a:t>
            </a:r>
            <a:endParaRPr kumimoji="0" lang="de-DE" sz="1800" b="0" kern="0" dirty="0"/>
          </a:p>
        </p:txBody>
      </p:sp>
      <p:pic>
        <p:nvPicPr>
          <p:cNvPr id="4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536" y="1485899"/>
            <a:ext cx="8596064" cy="48361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279388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type="subTitle" idx="1"/>
          </p:nvPr>
        </p:nvSpPr>
        <p:spPr>
          <a:xfrm>
            <a:off x="228600" y="2209800"/>
            <a:ext cx="8915400" cy="4953000"/>
          </a:xfrm>
          <a:noFill/>
          <a:ln/>
        </p:spPr>
        <p:txBody>
          <a:bodyPr/>
          <a:lstStyle/>
          <a:p>
            <a:endParaRPr lang="de-DE" sz="2000" dirty="0">
              <a:cs typeface="Arial" charset="0"/>
            </a:endParaRPr>
          </a:p>
          <a:p>
            <a:pPr algn="just"/>
            <a:endParaRPr lang="de-DE" sz="2800" dirty="0">
              <a:cs typeface="Arial" charset="0"/>
            </a:endParaRPr>
          </a:p>
          <a:p>
            <a:pPr algn="just"/>
            <a:endParaRPr lang="de-DE" sz="3200" dirty="0"/>
          </a:p>
        </p:txBody>
      </p:sp>
      <p:pic>
        <p:nvPicPr>
          <p:cNvPr id="4710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r="19029"/>
          <a:stretch>
            <a:fillRect/>
          </a:stretch>
        </p:blipFill>
        <p:spPr bwMode="auto">
          <a:xfrm>
            <a:off x="0" y="0"/>
            <a:ext cx="9372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47110" name="Rectangle 6"/>
          <p:cNvSpPr>
            <a:spLocks noChangeArrowheads="1"/>
          </p:cNvSpPr>
          <p:nvPr/>
        </p:nvSpPr>
        <p:spPr bwMode="auto">
          <a:xfrm>
            <a:off x="4419600" y="914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pPr>
              <a:spcBef>
                <a:spcPct val="20000"/>
              </a:spcBef>
              <a:buClr>
                <a:schemeClr val="hlink"/>
              </a:buClr>
              <a:buSzPct val="60000"/>
              <a:buFont typeface="Wingdings" pitchFamily="2" charset="2"/>
              <a:buNone/>
            </a:pPr>
            <a:r>
              <a:rPr kumimoji="0" lang="de-DE" sz="1800" dirty="0" smtClean="0">
                <a:latin typeface="Arial" charset="0"/>
              </a:rPr>
              <a:t>Prof</a:t>
            </a:r>
            <a:r>
              <a:rPr kumimoji="0" lang="de-DE" sz="1800" dirty="0">
                <a:latin typeface="Arial" charset="0"/>
              </a:rPr>
              <a:t>. Dr. Ursula Henke</a:t>
            </a:r>
          </a:p>
        </p:txBody>
      </p:sp>
      <p:sp>
        <p:nvSpPr>
          <p:cNvPr id="8" name="Rectangle 2"/>
          <p:cNvSpPr txBox="1">
            <a:spLocks noChangeArrowheads="1"/>
          </p:cNvSpPr>
          <p:nvPr/>
        </p:nvSpPr>
        <p:spPr bwMode="auto">
          <a:xfrm>
            <a:off x="1591358" y="1371600"/>
            <a:ext cx="7371928"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b" anchorCtr="0" compatLnSpc="1">
            <a:prstTxWarp prst="textNoShape">
              <a:avLst/>
            </a:prstTxWarp>
          </a:bodyPr>
          <a:lstStyle>
            <a:lvl1pPr algn="l" rtl="0" fontAlgn="base">
              <a:lnSpc>
                <a:spcPct val="80000"/>
              </a:lnSpc>
              <a:spcBef>
                <a:spcPct val="0"/>
              </a:spcBef>
              <a:spcAft>
                <a:spcPct val="0"/>
              </a:spcAft>
              <a:defRPr sz="4800" b="1">
                <a:solidFill>
                  <a:schemeClr val="tx2"/>
                </a:solidFill>
                <a:latin typeface="+mj-lt"/>
                <a:ea typeface="+mj-ea"/>
                <a:cs typeface="+mj-cs"/>
              </a:defRPr>
            </a:lvl1pPr>
            <a:lvl2pPr algn="l" rtl="0" fontAlgn="base">
              <a:lnSpc>
                <a:spcPct val="70000"/>
              </a:lnSpc>
              <a:spcBef>
                <a:spcPct val="0"/>
              </a:spcBef>
              <a:spcAft>
                <a:spcPct val="0"/>
              </a:spcAft>
              <a:defRPr sz="3600" b="1">
                <a:solidFill>
                  <a:schemeClr val="tx2"/>
                </a:solidFill>
                <a:latin typeface="Arial Narrow" pitchFamily="34" charset="0"/>
                <a:cs typeface="Times New Roman" charset="0"/>
              </a:defRPr>
            </a:lvl2pPr>
            <a:lvl3pPr algn="l" rtl="0" fontAlgn="base">
              <a:lnSpc>
                <a:spcPct val="70000"/>
              </a:lnSpc>
              <a:spcBef>
                <a:spcPct val="0"/>
              </a:spcBef>
              <a:spcAft>
                <a:spcPct val="0"/>
              </a:spcAft>
              <a:defRPr sz="3600" b="1">
                <a:solidFill>
                  <a:schemeClr val="tx2"/>
                </a:solidFill>
                <a:latin typeface="Arial Narrow" pitchFamily="34" charset="0"/>
                <a:cs typeface="Times New Roman" charset="0"/>
              </a:defRPr>
            </a:lvl3pPr>
            <a:lvl4pPr algn="l" rtl="0" fontAlgn="base">
              <a:lnSpc>
                <a:spcPct val="70000"/>
              </a:lnSpc>
              <a:spcBef>
                <a:spcPct val="0"/>
              </a:spcBef>
              <a:spcAft>
                <a:spcPct val="0"/>
              </a:spcAft>
              <a:defRPr sz="3600" b="1">
                <a:solidFill>
                  <a:schemeClr val="tx2"/>
                </a:solidFill>
                <a:latin typeface="Arial Narrow" pitchFamily="34" charset="0"/>
                <a:cs typeface="Times New Roman" charset="0"/>
              </a:defRPr>
            </a:lvl4pPr>
            <a:lvl5pPr algn="l" rtl="0" fontAlgn="base">
              <a:lnSpc>
                <a:spcPct val="70000"/>
              </a:lnSpc>
              <a:spcBef>
                <a:spcPct val="0"/>
              </a:spcBef>
              <a:spcAft>
                <a:spcPct val="0"/>
              </a:spcAft>
              <a:defRPr sz="3600" b="1">
                <a:solidFill>
                  <a:schemeClr val="tx2"/>
                </a:solidFill>
                <a:latin typeface="Arial Narrow" pitchFamily="34" charset="0"/>
                <a:cs typeface="Times New Roman" charset="0"/>
              </a:defRPr>
            </a:lvl5pPr>
            <a:lvl6pPr marL="457200" algn="l" rtl="0" fontAlgn="base">
              <a:lnSpc>
                <a:spcPct val="70000"/>
              </a:lnSpc>
              <a:spcBef>
                <a:spcPct val="0"/>
              </a:spcBef>
              <a:spcAft>
                <a:spcPct val="0"/>
              </a:spcAft>
              <a:defRPr sz="3600" b="1">
                <a:solidFill>
                  <a:schemeClr val="tx2"/>
                </a:solidFill>
                <a:latin typeface="Arial Narrow" pitchFamily="34" charset="0"/>
                <a:cs typeface="Times New Roman" charset="0"/>
              </a:defRPr>
            </a:lvl6pPr>
            <a:lvl7pPr marL="914400" algn="l" rtl="0" fontAlgn="base">
              <a:lnSpc>
                <a:spcPct val="70000"/>
              </a:lnSpc>
              <a:spcBef>
                <a:spcPct val="0"/>
              </a:spcBef>
              <a:spcAft>
                <a:spcPct val="0"/>
              </a:spcAft>
              <a:defRPr sz="3600" b="1">
                <a:solidFill>
                  <a:schemeClr val="tx2"/>
                </a:solidFill>
                <a:latin typeface="Arial Narrow" pitchFamily="34" charset="0"/>
                <a:cs typeface="Times New Roman" charset="0"/>
              </a:defRPr>
            </a:lvl7pPr>
            <a:lvl8pPr marL="1371600" algn="l" rtl="0" fontAlgn="base">
              <a:lnSpc>
                <a:spcPct val="70000"/>
              </a:lnSpc>
              <a:spcBef>
                <a:spcPct val="0"/>
              </a:spcBef>
              <a:spcAft>
                <a:spcPct val="0"/>
              </a:spcAft>
              <a:defRPr sz="3600" b="1">
                <a:solidFill>
                  <a:schemeClr val="tx2"/>
                </a:solidFill>
                <a:latin typeface="Arial Narrow" pitchFamily="34" charset="0"/>
                <a:cs typeface="Times New Roman" charset="0"/>
              </a:defRPr>
            </a:lvl8pPr>
            <a:lvl9pPr marL="1828800" algn="l" rtl="0" fontAlgn="base">
              <a:lnSpc>
                <a:spcPct val="70000"/>
              </a:lnSpc>
              <a:spcBef>
                <a:spcPct val="0"/>
              </a:spcBef>
              <a:spcAft>
                <a:spcPct val="0"/>
              </a:spcAft>
              <a:defRPr sz="3600" b="1">
                <a:solidFill>
                  <a:schemeClr val="tx2"/>
                </a:solidFill>
                <a:latin typeface="Arial Narrow" pitchFamily="34" charset="0"/>
                <a:cs typeface="Times New Roman" charset="0"/>
              </a:defRPr>
            </a:lvl9pPr>
          </a:lstStyle>
          <a:p>
            <a:endParaRPr kumimoji="0" lang="de-DE" sz="1800" b="0" kern="0" dirty="0"/>
          </a:p>
        </p:txBody>
      </p:sp>
      <p:pic>
        <p:nvPicPr>
          <p:cNvPr id="512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9592" y="1514475"/>
            <a:ext cx="7704856" cy="48040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449652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type="subTitle" idx="1"/>
          </p:nvPr>
        </p:nvSpPr>
        <p:spPr>
          <a:xfrm>
            <a:off x="228600" y="2209800"/>
            <a:ext cx="8915400" cy="4953000"/>
          </a:xfrm>
          <a:noFill/>
          <a:ln/>
        </p:spPr>
        <p:txBody>
          <a:bodyPr/>
          <a:lstStyle/>
          <a:p>
            <a:endParaRPr lang="de-DE" sz="2000" dirty="0">
              <a:cs typeface="Arial" charset="0"/>
            </a:endParaRPr>
          </a:p>
          <a:p>
            <a:pPr algn="just"/>
            <a:endParaRPr lang="de-DE" sz="2800" dirty="0">
              <a:cs typeface="Arial" charset="0"/>
            </a:endParaRPr>
          </a:p>
          <a:p>
            <a:pPr algn="just"/>
            <a:endParaRPr lang="de-DE" sz="3200" dirty="0"/>
          </a:p>
        </p:txBody>
      </p:sp>
      <p:pic>
        <p:nvPicPr>
          <p:cNvPr id="4710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r="19029"/>
          <a:stretch>
            <a:fillRect/>
          </a:stretch>
        </p:blipFill>
        <p:spPr bwMode="auto">
          <a:xfrm>
            <a:off x="0" y="0"/>
            <a:ext cx="9372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47110" name="Rectangle 6"/>
          <p:cNvSpPr>
            <a:spLocks noChangeArrowheads="1"/>
          </p:cNvSpPr>
          <p:nvPr/>
        </p:nvSpPr>
        <p:spPr bwMode="auto">
          <a:xfrm>
            <a:off x="4419600" y="914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pPr>
              <a:spcBef>
                <a:spcPct val="20000"/>
              </a:spcBef>
              <a:buClr>
                <a:schemeClr val="hlink"/>
              </a:buClr>
              <a:buSzPct val="60000"/>
              <a:buFont typeface="Wingdings" pitchFamily="2" charset="2"/>
              <a:buNone/>
            </a:pPr>
            <a:r>
              <a:rPr kumimoji="0" lang="de-DE" sz="1800" dirty="0" smtClean="0">
                <a:latin typeface="Arial" charset="0"/>
              </a:rPr>
              <a:t>Prof</a:t>
            </a:r>
            <a:r>
              <a:rPr kumimoji="0" lang="de-DE" sz="1800" dirty="0">
                <a:latin typeface="Arial" charset="0"/>
              </a:rPr>
              <a:t>. Dr. Ursula Henke</a:t>
            </a:r>
          </a:p>
        </p:txBody>
      </p:sp>
      <p:sp>
        <p:nvSpPr>
          <p:cNvPr id="2" name="Rechteck 1"/>
          <p:cNvSpPr/>
          <p:nvPr/>
        </p:nvSpPr>
        <p:spPr>
          <a:xfrm>
            <a:off x="1564728" y="2852936"/>
            <a:ext cx="7200800" cy="3108543"/>
          </a:xfrm>
          <a:prstGeom prst="rect">
            <a:avLst/>
          </a:prstGeom>
        </p:spPr>
        <p:txBody>
          <a:bodyPr wrap="square">
            <a:spAutoFit/>
          </a:bodyPr>
          <a:lstStyle/>
          <a:p>
            <a:r>
              <a:rPr lang="de-DE" sz="2800" dirty="0" smtClean="0">
                <a:latin typeface="+mn-lt"/>
              </a:rPr>
              <a:t>1. In </a:t>
            </a:r>
            <a:r>
              <a:rPr lang="de-DE" sz="2800" dirty="0">
                <a:latin typeface="+mn-lt"/>
              </a:rPr>
              <a:t>ambulant unterstützten Wohnformen wird sich die Anzahl der 60-Jährigen und Älteren in den nächsten 20 Jahren </a:t>
            </a:r>
            <a:r>
              <a:rPr lang="de-DE" sz="2800" dirty="0" smtClean="0">
                <a:latin typeface="+mn-lt"/>
              </a:rPr>
              <a:t>verzehnfachen.</a:t>
            </a:r>
          </a:p>
          <a:p>
            <a:r>
              <a:rPr lang="de-DE" sz="2800" dirty="0" smtClean="0">
                <a:latin typeface="+mn-lt"/>
              </a:rPr>
              <a:t>2. Im </a:t>
            </a:r>
            <a:r>
              <a:rPr lang="de-DE" sz="2800" dirty="0">
                <a:latin typeface="+mn-lt"/>
              </a:rPr>
              <a:t>Jahre 2030 wird fast die Hälfte aller Bewohner/-innen in stationären </a:t>
            </a:r>
            <a:r>
              <a:rPr lang="de-DE" sz="2800" dirty="0" err="1" smtClean="0">
                <a:latin typeface="+mn-lt"/>
              </a:rPr>
              <a:t>Wohnange</a:t>
            </a:r>
            <a:r>
              <a:rPr lang="de-DE" sz="2800" dirty="0" smtClean="0">
                <a:latin typeface="+mn-lt"/>
              </a:rPr>
              <a:t>-boten </a:t>
            </a:r>
            <a:r>
              <a:rPr lang="de-DE" sz="2800" dirty="0">
                <a:latin typeface="+mn-lt"/>
              </a:rPr>
              <a:t>60 Jahre oder älter sein. </a:t>
            </a:r>
          </a:p>
          <a:p>
            <a:r>
              <a:rPr lang="de-DE" sz="2800" dirty="0" smtClean="0">
                <a:latin typeface="+mn-lt"/>
              </a:rPr>
              <a:t>(von </a:t>
            </a:r>
            <a:r>
              <a:rPr lang="de-DE" sz="2800" dirty="0">
                <a:latin typeface="+mn-lt"/>
              </a:rPr>
              <a:t>2.195 </a:t>
            </a:r>
            <a:r>
              <a:rPr lang="de-DE" sz="2800" dirty="0" smtClean="0">
                <a:latin typeface="+mn-lt"/>
              </a:rPr>
              <a:t>2010 </a:t>
            </a:r>
            <a:r>
              <a:rPr lang="de-DE" sz="2800" dirty="0">
                <a:latin typeface="+mn-lt"/>
              </a:rPr>
              <a:t>auf 8.772 </a:t>
            </a:r>
            <a:r>
              <a:rPr lang="de-DE" sz="2800" dirty="0" smtClean="0">
                <a:latin typeface="+mn-lt"/>
              </a:rPr>
              <a:t>Personen 2030)</a:t>
            </a:r>
            <a:endParaRPr lang="de-DE" sz="2800" dirty="0">
              <a:latin typeface="+mn-lt"/>
            </a:endParaRPr>
          </a:p>
        </p:txBody>
      </p:sp>
      <p:sp>
        <p:nvSpPr>
          <p:cNvPr id="8" name="Rectangle 2"/>
          <p:cNvSpPr txBox="1">
            <a:spLocks noChangeArrowheads="1"/>
          </p:cNvSpPr>
          <p:nvPr/>
        </p:nvSpPr>
        <p:spPr bwMode="auto">
          <a:xfrm>
            <a:off x="1591358" y="1371600"/>
            <a:ext cx="7371928"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b" anchorCtr="0" compatLnSpc="1">
            <a:prstTxWarp prst="textNoShape">
              <a:avLst/>
            </a:prstTxWarp>
          </a:bodyPr>
          <a:lstStyle>
            <a:lvl1pPr algn="l" rtl="0" fontAlgn="base">
              <a:lnSpc>
                <a:spcPct val="80000"/>
              </a:lnSpc>
              <a:spcBef>
                <a:spcPct val="0"/>
              </a:spcBef>
              <a:spcAft>
                <a:spcPct val="0"/>
              </a:spcAft>
              <a:defRPr sz="4800" b="1">
                <a:solidFill>
                  <a:schemeClr val="tx2"/>
                </a:solidFill>
                <a:latin typeface="+mj-lt"/>
                <a:ea typeface="+mj-ea"/>
                <a:cs typeface="+mj-cs"/>
              </a:defRPr>
            </a:lvl1pPr>
            <a:lvl2pPr algn="l" rtl="0" fontAlgn="base">
              <a:lnSpc>
                <a:spcPct val="70000"/>
              </a:lnSpc>
              <a:spcBef>
                <a:spcPct val="0"/>
              </a:spcBef>
              <a:spcAft>
                <a:spcPct val="0"/>
              </a:spcAft>
              <a:defRPr sz="3600" b="1">
                <a:solidFill>
                  <a:schemeClr val="tx2"/>
                </a:solidFill>
                <a:latin typeface="Arial Narrow" pitchFamily="34" charset="0"/>
                <a:cs typeface="Times New Roman" charset="0"/>
              </a:defRPr>
            </a:lvl2pPr>
            <a:lvl3pPr algn="l" rtl="0" fontAlgn="base">
              <a:lnSpc>
                <a:spcPct val="70000"/>
              </a:lnSpc>
              <a:spcBef>
                <a:spcPct val="0"/>
              </a:spcBef>
              <a:spcAft>
                <a:spcPct val="0"/>
              </a:spcAft>
              <a:defRPr sz="3600" b="1">
                <a:solidFill>
                  <a:schemeClr val="tx2"/>
                </a:solidFill>
                <a:latin typeface="Arial Narrow" pitchFamily="34" charset="0"/>
                <a:cs typeface="Times New Roman" charset="0"/>
              </a:defRPr>
            </a:lvl3pPr>
            <a:lvl4pPr algn="l" rtl="0" fontAlgn="base">
              <a:lnSpc>
                <a:spcPct val="70000"/>
              </a:lnSpc>
              <a:spcBef>
                <a:spcPct val="0"/>
              </a:spcBef>
              <a:spcAft>
                <a:spcPct val="0"/>
              </a:spcAft>
              <a:defRPr sz="3600" b="1">
                <a:solidFill>
                  <a:schemeClr val="tx2"/>
                </a:solidFill>
                <a:latin typeface="Arial Narrow" pitchFamily="34" charset="0"/>
                <a:cs typeface="Times New Roman" charset="0"/>
              </a:defRPr>
            </a:lvl4pPr>
            <a:lvl5pPr algn="l" rtl="0" fontAlgn="base">
              <a:lnSpc>
                <a:spcPct val="70000"/>
              </a:lnSpc>
              <a:spcBef>
                <a:spcPct val="0"/>
              </a:spcBef>
              <a:spcAft>
                <a:spcPct val="0"/>
              </a:spcAft>
              <a:defRPr sz="3600" b="1">
                <a:solidFill>
                  <a:schemeClr val="tx2"/>
                </a:solidFill>
                <a:latin typeface="Arial Narrow" pitchFamily="34" charset="0"/>
                <a:cs typeface="Times New Roman" charset="0"/>
              </a:defRPr>
            </a:lvl5pPr>
            <a:lvl6pPr marL="457200" algn="l" rtl="0" fontAlgn="base">
              <a:lnSpc>
                <a:spcPct val="70000"/>
              </a:lnSpc>
              <a:spcBef>
                <a:spcPct val="0"/>
              </a:spcBef>
              <a:spcAft>
                <a:spcPct val="0"/>
              </a:spcAft>
              <a:defRPr sz="3600" b="1">
                <a:solidFill>
                  <a:schemeClr val="tx2"/>
                </a:solidFill>
                <a:latin typeface="Arial Narrow" pitchFamily="34" charset="0"/>
                <a:cs typeface="Times New Roman" charset="0"/>
              </a:defRPr>
            </a:lvl6pPr>
            <a:lvl7pPr marL="914400" algn="l" rtl="0" fontAlgn="base">
              <a:lnSpc>
                <a:spcPct val="70000"/>
              </a:lnSpc>
              <a:spcBef>
                <a:spcPct val="0"/>
              </a:spcBef>
              <a:spcAft>
                <a:spcPct val="0"/>
              </a:spcAft>
              <a:defRPr sz="3600" b="1">
                <a:solidFill>
                  <a:schemeClr val="tx2"/>
                </a:solidFill>
                <a:latin typeface="Arial Narrow" pitchFamily="34" charset="0"/>
                <a:cs typeface="Times New Roman" charset="0"/>
              </a:defRPr>
            </a:lvl7pPr>
            <a:lvl8pPr marL="1371600" algn="l" rtl="0" fontAlgn="base">
              <a:lnSpc>
                <a:spcPct val="70000"/>
              </a:lnSpc>
              <a:spcBef>
                <a:spcPct val="0"/>
              </a:spcBef>
              <a:spcAft>
                <a:spcPct val="0"/>
              </a:spcAft>
              <a:defRPr sz="3600" b="1">
                <a:solidFill>
                  <a:schemeClr val="tx2"/>
                </a:solidFill>
                <a:latin typeface="Arial Narrow" pitchFamily="34" charset="0"/>
                <a:cs typeface="Times New Roman" charset="0"/>
              </a:defRPr>
            </a:lvl8pPr>
            <a:lvl9pPr marL="1828800" algn="l" rtl="0" fontAlgn="base">
              <a:lnSpc>
                <a:spcPct val="70000"/>
              </a:lnSpc>
              <a:spcBef>
                <a:spcPct val="0"/>
              </a:spcBef>
              <a:spcAft>
                <a:spcPct val="0"/>
              </a:spcAft>
              <a:defRPr sz="3600" b="1">
                <a:solidFill>
                  <a:schemeClr val="tx2"/>
                </a:solidFill>
                <a:latin typeface="Arial Narrow" pitchFamily="34" charset="0"/>
                <a:cs typeface="Times New Roman" charset="0"/>
              </a:defRPr>
            </a:lvl9pPr>
          </a:lstStyle>
          <a:p>
            <a:r>
              <a:rPr kumimoji="0" lang="de-DE" sz="2800" kern="0" dirty="0" smtClean="0">
                <a:solidFill>
                  <a:schemeClr val="tx1"/>
                </a:solidFill>
                <a:latin typeface="+mn-lt"/>
              </a:rPr>
              <a:t>Wohnformen - Prognose 2030/2040 </a:t>
            </a:r>
          </a:p>
          <a:p>
            <a:r>
              <a:rPr kumimoji="0" lang="de-DE" sz="1800" b="0" kern="0" dirty="0" smtClean="0">
                <a:solidFill>
                  <a:schemeClr val="tx1"/>
                </a:solidFill>
                <a:latin typeface="+mn-lt"/>
              </a:rPr>
              <a:t>(</a:t>
            </a:r>
            <a:r>
              <a:rPr kumimoji="0" lang="de-DE" sz="1800" b="0" kern="0" dirty="0" err="1" smtClean="0">
                <a:solidFill>
                  <a:schemeClr val="tx1"/>
                </a:solidFill>
                <a:latin typeface="+mn-lt"/>
              </a:rPr>
              <a:t>vgl.Dieckmann</a:t>
            </a:r>
            <a:r>
              <a:rPr kumimoji="0" lang="de-DE" sz="1800" b="0" kern="0" dirty="0" smtClean="0">
                <a:solidFill>
                  <a:schemeClr val="tx1"/>
                </a:solidFill>
                <a:latin typeface="+mn-lt"/>
              </a:rPr>
              <a:t> et.al. 2010)</a:t>
            </a:r>
            <a:endParaRPr kumimoji="0" lang="de-DE" sz="1800" b="0" kern="0" dirty="0"/>
          </a:p>
        </p:txBody>
      </p:sp>
    </p:spTree>
    <p:extLst>
      <p:ext uri="{BB962C8B-B14F-4D97-AF65-F5344CB8AC3E}">
        <p14:creationId xmlns:p14="http://schemas.microsoft.com/office/powerpoint/2010/main" val="32722488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a:xfrm>
            <a:off x="827584" y="1772816"/>
            <a:ext cx="8164016" cy="1143000"/>
          </a:xfrm>
        </p:spPr>
        <p:txBody>
          <a:bodyPr>
            <a:normAutofit fontScale="90000"/>
          </a:bodyPr>
          <a:lstStyle/>
          <a:p>
            <a:r>
              <a:rPr lang="de-DE" sz="2800" b="1" dirty="0" smtClean="0">
                <a:solidFill>
                  <a:schemeClr val="tx1"/>
                </a:solidFill>
                <a:latin typeface="+mn-lt"/>
              </a:rPr>
              <a:t>Anzahl geistig behinderter Personen </a:t>
            </a:r>
            <a:r>
              <a:rPr lang="de-DE" sz="2800" b="1" i="1" dirty="0" smtClean="0">
                <a:solidFill>
                  <a:schemeClr val="tx1"/>
                </a:solidFill>
                <a:latin typeface="+mn-lt"/>
              </a:rPr>
              <a:t>mit </a:t>
            </a:r>
            <a:br>
              <a:rPr lang="de-DE" sz="2800" b="1" i="1" dirty="0" smtClean="0">
                <a:solidFill>
                  <a:schemeClr val="tx1"/>
                </a:solidFill>
                <a:latin typeface="+mn-lt"/>
              </a:rPr>
            </a:br>
            <a:r>
              <a:rPr lang="de-DE" sz="2800" b="1" i="1" dirty="0" smtClean="0">
                <a:solidFill>
                  <a:schemeClr val="tx1"/>
                </a:solidFill>
                <a:latin typeface="+mn-lt"/>
              </a:rPr>
              <a:t>Pflegestufe</a:t>
            </a:r>
            <a:r>
              <a:rPr lang="de-DE" sz="2800" b="1" dirty="0" smtClean="0">
                <a:solidFill>
                  <a:schemeClr val="tx1"/>
                </a:solidFill>
                <a:latin typeface="+mn-lt"/>
              </a:rPr>
              <a:t> nach Alter </a:t>
            </a:r>
            <a:r>
              <a:rPr lang="de-DE" sz="2000" dirty="0" smtClean="0">
                <a:solidFill>
                  <a:schemeClr val="tx1"/>
                </a:solidFill>
                <a:latin typeface="+mn-lt"/>
              </a:rPr>
              <a:t>(vgl. Klinger 2008)</a:t>
            </a:r>
            <a:r>
              <a:rPr lang="de-DE" sz="2000" dirty="0" smtClean="0">
                <a:solidFill>
                  <a:schemeClr val="tx1"/>
                </a:solidFill>
              </a:rPr>
              <a:t/>
            </a:r>
            <a:br>
              <a:rPr lang="de-DE" sz="2000" dirty="0" smtClean="0">
                <a:solidFill>
                  <a:schemeClr val="tx1"/>
                </a:solidFill>
              </a:rPr>
            </a:br>
            <a:endParaRPr lang="de-DE" sz="2000" dirty="0"/>
          </a:p>
        </p:txBody>
      </p:sp>
      <p:sp>
        <p:nvSpPr>
          <p:cNvPr id="118787" name="Rectangle 3"/>
          <p:cNvSpPr>
            <a:spLocks noGrp="1" noChangeArrowheads="1"/>
          </p:cNvSpPr>
          <p:nvPr>
            <p:ph type="body" idx="1"/>
          </p:nvPr>
        </p:nvSpPr>
        <p:spPr>
          <a:xfrm>
            <a:off x="1691680" y="2924944"/>
            <a:ext cx="7147520" cy="4114800"/>
          </a:xfrm>
        </p:spPr>
        <p:txBody>
          <a:bodyPr/>
          <a:lstStyle/>
          <a:p>
            <a:pPr marL="0" indent="0">
              <a:buNone/>
            </a:pPr>
            <a:r>
              <a:rPr lang="sv-SE" b="1" dirty="0" smtClean="0">
                <a:solidFill>
                  <a:schemeClr val="tx1"/>
                </a:solidFill>
                <a:latin typeface="+mn-lt"/>
                <a:ea typeface="+mn-ea"/>
                <a:cs typeface="+mn-cs"/>
              </a:rPr>
              <a:t>         </a:t>
            </a:r>
            <a:r>
              <a:rPr lang="sv-SE" sz="2400" b="1" dirty="0" smtClean="0">
                <a:solidFill>
                  <a:schemeClr val="tx1"/>
                </a:solidFill>
                <a:latin typeface="+mn-lt"/>
                <a:ea typeface="+mn-ea"/>
                <a:cs typeface="+mn-cs"/>
              </a:rPr>
              <a:t>55 </a:t>
            </a:r>
            <a:r>
              <a:rPr lang="sv-SE" sz="2400" b="1" dirty="0">
                <a:solidFill>
                  <a:schemeClr val="tx1"/>
                </a:solidFill>
                <a:latin typeface="+mn-lt"/>
                <a:ea typeface="+mn-ea"/>
                <a:cs typeface="+mn-cs"/>
              </a:rPr>
              <a:t>– 59 </a:t>
            </a:r>
            <a:r>
              <a:rPr lang="sv-SE" sz="2400" b="1" dirty="0" smtClean="0">
                <a:solidFill>
                  <a:schemeClr val="tx1"/>
                </a:solidFill>
                <a:latin typeface="+mn-lt"/>
                <a:ea typeface="+mn-ea"/>
                <a:cs typeface="+mn-cs"/>
              </a:rPr>
              <a:t> </a:t>
            </a:r>
            <a:r>
              <a:rPr lang="sv-SE" sz="2400" b="1" dirty="0" smtClean="0">
                <a:solidFill>
                  <a:schemeClr val="tx1"/>
                </a:solidFill>
                <a:latin typeface="+mn-lt"/>
                <a:ea typeface="+mn-ea"/>
                <a:cs typeface="+mn-cs"/>
              </a:rPr>
              <a:t>    </a:t>
            </a:r>
            <a:r>
              <a:rPr lang="sv-SE" sz="2400" b="1" dirty="0" smtClean="0">
                <a:solidFill>
                  <a:schemeClr val="tx1"/>
                </a:solidFill>
                <a:latin typeface="+mn-lt"/>
                <a:ea typeface="+mn-ea"/>
                <a:cs typeface="+mn-cs"/>
              </a:rPr>
              <a:t>60 </a:t>
            </a:r>
            <a:r>
              <a:rPr lang="sv-SE" sz="2400" b="1" dirty="0">
                <a:solidFill>
                  <a:schemeClr val="tx1"/>
                </a:solidFill>
                <a:latin typeface="+mn-lt"/>
                <a:ea typeface="+mn-ea"/>
                <a:cs typeface="+mn-cs"/>
              </a:rPr>
              <a:t>– 64 </a:t>
            </a:r>
            <a:r>
              <a:rPr lang="sv-SE" sz="2400" b="1" dirty="0" smtClean="0">
                <a:solidFill>
                  <a:schemeClr val="tx1"/>
                </a:solidFill>
                <a:latin typeface="+mn-lt"/>
                <a:ea typeface="+mn-ea"/>
                <a:cs typeface="+mn-cs"/>
              </a:rPr>
              <a:t>    65 </a:t>
            </a:r>
            <a:r>
              <a:rPr lang="sv-SE" sz="2400" b="1" dirty="0">
                <a:solidFill>
                  <a:schemeClr val="tx1"/>
                </a:solidFill>
                <a:latin typeface="+mn-lt"/>
                <a:ea typeface="+mn-ea"/>
                <a:cs typeface="+mn-cs"/>
              </a:rPr>
              <a:t>– </a:t>
            </a:r>
            <a:r>
              <a:rPr lang="sv-SE" sz="2400" b="1" dirty="0" smtClean="0">
                <a:solidFill>
                  <a:schemeClr val="tx1"/>
                </a:solidFill>
                <a:latin typeface="+mn-lt"/>
                <a:ea typeface="+mn-ea"/>
                <a:cs typeface="+mn-cs"/>
              </a:rPr>
              <a:t>69     70 </a:t>
            </a:r>
            <a:r>
              <a:rPr lang="sv-SE" sz="2400" b="1" dirty="0">
                <a:solidFill>
                  <a:schemeClr val="tx1"/>
                </a:solidFill>
                <a:latin typeface="+mn-lt"/>
                <a:ea typeface="+mn-ea"/>
                <a:cs typeface="+mn-cs"/>
              </a:rPr>
              <a:t>u. älter </a:t>
            </a:r>
            <a:endParaRPr lang="sv-SE" sz="2400" dirty="0">
              <a:solidFill>
                <a:schemeClr val="tx1"/>
              </a:solidFill>
              <a:latin typeface="+mn-lt"/>
              <a:ea typeface="+mn-ea"/>
              <a:cs typeface="+mn-cs"/>
            </a:endParaRPr>
          </a:p>
          <a:p>
            <a:pPr marL="0" indent="0">
              <a:buNone/>
            </a:pPr>
            <a:r>
              <a:rPr lang="de-DE" b="1" dirty="0">
                <a:solidFill>
                  <a:schemeClr val="tx1"/>
                </a:solidFill>
                <a:latin typeface="+mn-lt"/>
                <a:ea typeface="+mn-ea"/>
                <a:cs typeface="+mn-cs"/>
              </a:rPr>
              <a:t>2010 </a:t>
            </a:r>
            <a:r>
              <a:rPr lang="de-DE" b="1" dirty="0" smtClean="0">
                <a:solidFill>
                  <a:schemeClr val="tx1"/>
                </a:solidFill>
                <a:latin typeface="+mn-lt"/>
                <a:ea typeface="+mn-ea"/>
                <a:cs typeface="+mn-cs"/>
              </a:rPr>
              <a:t> </a:t>
            </a:r>
            <a:r>
              <a:rPr lang="de-DE" dirty="0" smtClean="0">
                <a:solidFill>
                  <a:schemeClr val="tx1"/>
                </a:solidFill>
                <a:latin typeface="+mn-lt"/>
                <a:ea typeface="+mn-ea"/>
                <a:cs typeface="+mn-cs"/>
              </a:rPr>
              <a:t>527       349       206      283</a:t>
            </a:r>
            <a:endParaRPr lang="de-DE" sz="2000" i="1" dirty="0">
              <a:solidFill>
                <a:srgbClr val="FF0000"/>
              </a:solidFill>
              <a:latin typeface="+mn-lt"/>
              <a:ea typeface="+mn-ea"/>
              <a:cs typeface="+mn-cs"/>
            </a:endParaRPr>
          </a:p>
          <a:p>
            <a:pPr marL="0" indent="0">
              <a:buNone/>
            </a:pPr>
            <a:r>
              <a:rPr lang="de-DE" b="1" dirty="0">
                <a:solidFill>
                  <a:schemeClr val="tx1"/>
                </a:solidFill>
                <a:latin typeface="+mn-lt"/>
                <a:ea typeface="+mn-ea"/>
                <a:cs typeface="+mn-cs"/>
              </a:rPr>
              <a:t>2020 </a:t>
            </a:r>
            <a:r>
              <a:rPr lang="de-DE" b="1" dirty="0" smtClean="0">
                <a:solidFill>
                  <a:schemeClr val="tx1"/>
                </a:solidFill>
                <a:latin typeface="+mn-lt"/>
                <a:ea typeface="+mn-ea"/>
                <a:cs typeface="+mn-cs"/>
              </a:rPr>
              <a:t> </a:t>
            </a:r>
            <a:r>
              <a:rPr lang="de-DE" dirty="0" smtClean="0">
                <a:solidFill>
                  <a:schemeClr val="tx1"/>
                </a:solidFill>
                <a:latin typeface="+mn-lt"/>
                <a:ea typeface="+mn-ea"/>
                <a:cs typeface="+mn-cs"/>
              </a:rPr>
              <a:t>878       808       616      735</a:t>
            </a:r>
            <a:endParaRPr lang="de-DE" sz="2000" i="1" dirty="0">
              <a:solidFill>
                <a:srgbClr val="FF0000"/>
              </a:solidFill>
              <a:latin typeface="+mn-lt"/>
              <a:ea typeface="+mn-ea"/>
              <a:cs typeface="+mn-cs"/>
            </a:endParaRPr>
          </a:p>
          <a:p>
            <a:pPr marL="0" indent="0">
              <a:buNone/>
            </a:pPr>
            <a:r>
              <a:rPr lang="de-DE" b="1" dirty="0">
                <a:solidFill>
                  <a:schemeClr val="tx1"/>
                </a:solidFill>
                <a:latin typeface="+mn-lt"/>
                <a:ea typeface="+mn-ea"/>
                <a:cs typeface="+mn-cs"/>
              </a:rPr>
              <a:t>2030 </a:t>
            </a:r>
            <a:r>
              <a:rPr lang="de-DE" b="1" dirty="0" smtClean="0">
                <a:solidFill>
                  <a:schemeClr val="tx1"/>
                </a:solidFill>
                <a:latin typeface="+mn-lt"/>
                <a:ea typeface="+mn-ea"/>
                <a:cs typeface="+mn-cs"/>
              </a:rPr>
              <a:t> </a:t>
            </a:r>
            <a:r>
              <a:rPr lang="de-DE" dirty="0" smtClean="0">
                <a:solidFill>
                  <a:schemeClr val="tx1"/>
                </a:solidFill>
                <a:latin typeface="+mn-lt"/>
                <a:ea typeface="+mn-ea"/>
                <a:cs typeface="+mn-cs"/>
              </a:rPr>
              <a:t>677       993       1.025   1.842</a:t>
            </a:r>
            <a:endParaRPr lang="de-DE" sz="2000" i="1" dirty="0">
              <a:solidFill>
                <a:srgbClr val="FF0000"/>
              </a:solidFill>
              <a:latin typeface="+mn-lt"/>
              <a:ea typeface="+mn-ea"/>
              <a:cs typeface="+mn-cs"/>
            </a:endParaRPr>
          </a:p>
          <a:p>
            <a:pPr marL="0" indent="0">
              <a:buNone/>
            </a:pPr>
            <a:r>
              <a:rPr lang="de-DE" b="1" dirty="0">
                <a:solidFill>
                  <a:schemeClr val="tx1"/>
                </a:solidFill>
                <a:latin typeface="+mn-lt"/>
                <a:ea typeface="+mn-ea"/>
                <a:cs typeface="+mn-cs"/>
              </a:rPr>
              <a:t>2040</a:t>
            </a:r>
            <a:r>
              <a:rPr lang="de-DE" dirty="0">
                <a:solidFill>
                  <a:schemeClr val="tx1"/>
                </a:solidFill>
                <a:latin typeface="+mn-lt"/>
                <a:ea typeface="+mn-ea"/>
                <a:cs typeface="+mn-cs"/>
              </a:rPr>
              <a:t> </a:t>
            </a:r>
            <a:r>
              <a:rPr lang="de-DE" dirty="0" smtClean="0">
                <a:solidFill>
                  <a:schemeClr val="tx1"/>
                </a:solidFill>
                <a:latin typeface="+mn-lt"/>
                <a:ea typeface="+mn-ea"/>
                <a:cs typeface="+mn-cs"/>
              </a:rPr>
              <a:t> 758       740       789      2.979</a:t>
            </a:r>
            <a:endParaRPr lang="de-DE" sz="2000" i="1" dirty="0">
              <a:solidFill>
                <a:srgbClr val="FF0000"/>
              </a:solidFill>
              <a:latin typeface="+mn-lt"/>
              <a:ea typeface="+mn-ea"/>
              <a:cs typeface="+mn-cs"/>
            </a:endParaRPr>
          </a:p>
          <a:p>
            <a:endParaRPr lang="de-DE" dirty="0"/>
          </a:p>
        </p:txBody>
      </p:sp>
      <p:pic>
        <p:nvPicPr>
          <p:cNvPr id="11878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r="19029"/>
          <a:stretch>
            <a:fillRect/>
          </a:stretch>
        </p:blipFill>
        <p:spPr bwMode="auto">
          <a:xfrm>
            <a:off x="0" y="0"/>
            <a:ext cx="9372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118789" name="Rectangle 5"/>
          <p:cNvSpPr>
            <a:spLocks noChangeArrowheads="1"/>
          </p:cNvSpPr>
          <p:nvPr/>
        </p:nvSpPr>
        <p:spPr bwMode="auto">
          <a:xfrm>
            <a:off x="4419600" y="914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pPr>
              <a:spcBef>
                <a:spcPct val="20000"/>
              </a:spcBef>
              <a:buClr>
                <a:schemeClr val="hlink"/>
              </a:buClr>
              <a:buSzPct val="60000"/>
              <a:buFont typeface="Wingdings" pitchFamily="2" charset="2"/>
              <a:buNone/>
            </a:pPr>
            <a:r>
              <a:rPr kumimoji="0" lang="de-DE" sz="1800" dirty="0" smtClean="0">
                <a:latin typeface="Arial" charset="0"/>
              </a:rPr>
              <a:t>Prof</a:t>
            </a:r>
            <a:r>
              <a:rPr kumimoji="0" lang="de-DE" sz="1800" dirty="0">
                <a:latin typeface="Arial" charset="0"/>
              </a:rPr>
              <a:t>. Dr. Ursula Henke</a:t>
            </a:r>
          </a:p>
        </p:txBody>
      </p:sp>
    </p:spTree>
    <p:extLst>
      <p:ext uri="{BB962C8B-B14F-4D97-AF65-F5344CB8AC3E}">
        <p14:creationId xmlns:p14="http://schemas.microsoft.com/office/powerpoint/2010/main" val="31872372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a:xfrm>
            <a:off x="827584" y="1772816"/>
            <a:ext cx="8164016" cy="1143000"/>
          </a:xfrm>
        </p:spPr>
        <p:txBody>
          <a:bodyPr>
            <a:normAutofit/>
          </a:bodyPr>
          <a:lstStyle/>
          <a:p>
            <a:r>
              <a:rPr lang="de-DE" sz="2800" b="1" dirty="0" smtClean="0">
                <a:solidFill>
                  <a:schemeClr val="tx1"/>
                </a:solidFill>
                <a:latin typeface="+mn-lt"/>
              </a:rPr>
              <a:t>Artikel 19 der UN-</a:t>
            </a:r>
            <a:r>
              <a:rPr lang="de-DE" sz="2800" b="1" dirty="0">
                <a:latin typeface="+mn-lt"/>
              </a:rPr>
              <a:t>B</a:t>
            </a:r>
            <a:r>
              <a:rPr lang="de-DE" sz="2800" b="1" dirty="0" smtClean="0">
                <a:solidFill>
                  <a:schemeClr val="tx1"/>
                </a:solidFill>
                <a:latin typeface="+mn-lt"/>
              </a:rPr>
              <a:t>ehindertenrechtskonvention</a:t>
            </a:r>
            <a:endParaRPr lang="de-DE" dirty="0"/>
          </a:p>
        </p:txBody>
      </p:sp>
      <p:sp>
        <p:nvSpPr>
          <p:cNvPr id="118787" name="Rectangle 3"/>
          <p:cNvSpPr>
            <a:spLocks noGrp="1" noChangeArrowheads="1"/>
          </p:cNvSpPr>
          <p:nvPr>
            <p:ph type="body" idx="1"/>
          </p:nvPr>
        </p:nvSpPr>
        <p:spPr>
          <a:xfrm>
            <a:off x="1691680" y="2924944"/>
            <a:ext cx="7147520" cy="4114800"/>
          </a:xfrm>
        </p:spPr>
        <p:txBody>
          <a:bodyPr>
            <a:normAutofit/>
          </a:bodyPr>
          <a:lstStyle/>
          <a:p>
            <a:pPr marL="0" indent="0" algn="just">
              <a:buNone/>
            </a:pPr>
            <a:r>
              <a:rPr lang="de-DE" dirty="0" smtClean="0"/>
              <a:t>„a) …Menschen mit Behinderungen gleichberechtigt die Möglichkeit haben, ihren Aufenthaltsort zu wählen und zu entscheiden, wo und mit wem sie leben, und nicht verpflichtet sind, in besonderen Wohnformen zu leben;</a:t>
            </a:r>
          </a:p>
          <a:p>
            <a:endParaRPr lang="de-DE" dirty="0"/>
          </a:p>
        </p:txBody>
      </p:sp>
      <p:pic>
        <p:nvPicPr>
          <p:cNvPr id="11878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r="19029"/>
          <a:stretch>
            <a:fillRect/>
          </a:stretch>
        </p:blipFill>
        <p:spPr bwMode="auto">
          <a:xfrm>
            <a:off x="0" y="0"/>
            <a:ext cx="9372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118789" name="Rectangle 5"/>
          <p:cNvSpPr>
            <a:spLocks noChangeArrowheads="1"/>
          </p:cNvSpPr>
          <p:nvPr/>
        </p:nvSpPr>
        <p:spPr bwMode="auto">
          <a:xfrm>
            <a:off x="4419600" y="914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pPr>
              <a:spcBef>
                <a:spcPct val="20000"/>
              </a:spcBef>
              <a:buClr>
                <a:schemeClr val="hlink"/>
              </a:buClr>
              <a:buSzPct val="60000"/>
              <a:buFont typeface="Wingdings" pitchFamily="2" charset="2"/>
              <a:buNone/>
            </a:pPr>
            <a:r>
              <a:rPr kumimoji="0" lang="de-DE" sz="1800" dirty="0" smtClean="0">
                <a:latin typeface="Arial" charset="0"/>
              </a:rPr>
              <a:t>Prof</a:t>
            </a:r>
            <a:r>
              <a:rPr kumimoji="0" lang="de-DE" sz="1800" dirty="0">
                <a:latin typeface="Arial" charset="0"/>
              </a:rPr>
              <a:t>. Dr. Ursula Henke</a:t>
            </a:r>
          </a:p>
        </p:txBody>
      </p:sp>
    </p:spTree>
    <p:extLst>
      <p:ext uri="{BB962C8B-B14F-4D97-AF65-F5344CB8AC3E}">
        <p14:creationId xmlns:p14="http://schemas.microsoft.com/office/powerpoint/2010/main" val="2165006476"/>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672</Words>
  <Application>Microsoft Office PowerPoint</Application>
  <PresentationFormat>Bildschirmpräsentation (4:3)</PresentationFormat>
  <Paragraphs>128</Paragraphs>
  <Slides>21</Slides>
  <Notes>15</Notes>
  <HiddenSlides>0</HiddenSlides>
  <MMClips>0</MMClips>
  <ScaleCrop>false</ScaleCrop>
  <HeadingPairs>
    <vt:vector size="4" baseType="variant">
      <vt:variant>
        <vt:lpstr>Design</vt:lpstr>
      </vt:variant>
      <vt:variant>
        <vt:i4>1</vt:i4>
      </vt:variant>
      <vt:variant>
        <vt:lpstr>Folientitel</vt:lpstr>
      </vt:variant>
      <vt:variant>
        <vt:i4>21</vt:i4>
      </vt:variant>
    </vt:vector>
  </HeadingPairs>
  <TitlesOfParts>
    <vt:vector size="22" baseType="lpstr">
      <vt:lpstr>Larissa</vt:lpstr>
      <vt:lpstr>Wohnformen für ältere Menschen mit geistiger Behinderung</vt:lpstr>
      <vt:lpstr>    Zum ersten Mal in der Geschichte der Bundesrepublik Deutschland wird in den nächsten Jahren eine beträchtliche Zahl von hochaltrigen Menschen mit geistiger Behinderung in Westfalen Lippe leben. </vt:lpstr>
      <vt:lpstr>PowerPoint-Präsentation</vt:lpstr>
      <vt:lpstr>PowerPoint-Präsentation</vt:lpstr>
      <vt:lpstr>PowerPoint-Präsentation</vt:lpstr>
      <vt:lpstr>PowerPoint-Präsentation</vt:lpstr>
      <vt:lpstr>PowerPoint-Präsentation</vt:lpstr>
      <vt:lpstr>Anzahl geistig behinderter Personen mit  Pflegestufe nach Alter (vgl. Klinger 2008) </vt:lpstr>
      <vt:lpstr>Artikel 19 der UN-Behindertenrechtskonvention</vt:lpstr>
      <vt:lpstr>Artikel 19 der UN-Behindertenrechtskonvention</vt:lpstr>
      <vt:lpstr>Artikel  19 UN-Behindertenrechtskonvention</vt:lpstr>
      <vt:lpstr>Artikel  23  UN-Behindertenrechtskonvention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Henke Ursula</dc:creator>
  <cp:lastModifiedBy>Acer</cp:lastModifiedBy>
  <cp:revision>33</cp:revision>
  <dcterms:created xsi:type="dcterms:W3CDTF">2013-05-27T06:48:34Z</dcterms:created>
  <dcterms:modified xsi:type="dcterms:W3CDTF">2013-06-07T05:24:09Z</dcterms:modified>
</cp:coreProperties>
</file>