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gif" ContentType="image/gif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65" r:id="rId4"/>
    <p:sldId id="257" r:id="rId5"/>
    <p:sldId id="261" r:id="rId6"/>
    <p:sldId id="263" r:id="rId7"/>
    <p:sldId id="264" r:id="rId8"/>
    <p:sldId id="259" r:id="rId9"/>
    <p:sldId id="258" r:id="rId10"/>
    <p:sldId id="262" r:id="rId11"/>
    <p:sldId id="260" r:id="rId12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97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presProps" Target="pres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heme" Target="theme/theme1.xml"/><Relationship Id="rId8" Type="http://schemas.openxmlformats.org/officeDocument/2006/relationships/slide" Target="slides/slide7.xml"/><Relationship Id="rId13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53F47-91ED-EF40-A393-ED5F8E037952}" type="datetimeFigureOut">
              <a:rPr lang="de-DE" smtClean="0"/>
              <a:t>07.06.13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B315A-82C7-9749-9121-51268282C9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3767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53F47-91ED-EF40-A393-ED5F8E037952}" type="datetimeFigureOut">
              <a:rPr lang="de-DE" smtClean="0"/>
              <a:t>07.06.13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B315A-82C7-9749-9121-51268282C9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1024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53F47-91ED-EF40-A393-ED5F8E037952}" type="datetimeFigureOut">
              <a:rPr lang="de-DE" smtClean="0"/>
              <a:t>07.06.13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B315A-82C7-9749-9121-51268282C9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8964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53F47-91ED-EF40-A393-ED5F8E037952}" type="datetimeFigureOut">
              <a:rPr lang="de-DE" smtClean="0"/>
              <a:t>07.06.13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B315A-82C7-9749-9121-51268282C9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7822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53F47-91ED-EF40-A393-ED5F8E037952}" type="datetimeFigureOut">
              <a:rPr lang="de-DE" smtClean="0"/>
              <a:t>07.06.13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B315A-82C7-9749-9121-51268282C9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6082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53F47-91ED-EF40-A393-ED5F8E037952}" type="datetimeFigureOut">
              <a:rPr lang="de-DE" smtClean="0"/>
              <a:t>07.06.13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B315A-82C7-9749-9121-51268282C9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4113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53F47-91ED-EF40-A393-ED5F8E037952}" type="datetimeFigureOut">
              <a:rPr lang="de-DE" smtClean="0"/>
              <a:t>07.06.13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B315A-82C7-9749-9121-51268282C9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313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53F47-91ED-EF40-A393-ED5F8E037952}" type="datetimeFigureOut">
              <a:rPr lang="de-DE" smtClean="0"/>
              <a:t>07.06.13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B315A-82C7-9749-9121-51268282C9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884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53F47-91ED-EF40-A393-ED5F8E037952}" type="datetimeFigureOut">
              <a:rPr lang="de-DE" smtClean="0"/>
              <a:t>07.06.13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B315A-82C7-9749-9121-51268282C9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5607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53F47-91ED-EF40-A393-ED5F8E037952}" type="datetimeFigureOut">
              <a:rPr lang="de-DE" smtClean="0"/>
              <a:t>07.06.13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B315A-82C7-9749-9121-51268282C9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891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53F47-91ED-EF40-A393-ED5F8E037952}" type="datetimeFigureOut">
              <a:rPr lang="de-DE" smtClean="0"/>
              <a:t>07.06.13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B315A-82C7-9749-9121-51268282C9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9086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53F47-91ED-EF40-A393-ED5F8E037952}" type="datetimeFigureOut">
              <a:rPr lang="de-DE" smtClean="0"/>
              <a:t>07.06.13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B315A-82C7-9749-9121-51268282C9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6511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>Internationale Fachkonferenz 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b="1" dirty="0" smtClean="0"/>
              <a:t>zur Umsetzung der 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b="1" dirty="0" smtClean="0"/>
              <a:t>VN-Behindertenrechts-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b="1" dirty="0" err="1" smtClean="0"/>
              <a:t>konvention</a:t>
            </a:r>
            <a:r>
              <a:rPr lang="de-DE" b="1" dirty="0" smtClean="0"/>
              <a:t> 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b="1" dirty="0" smtClean="0"/>
              <a:t>in der Praxis 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b="1" dirty="0" smtClean="0"/>
              <a:t>Diakonie RWL und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b="1" dirty="0" smtClean="0"/>
              <a:t>Evangelische Fachhochschule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sv-SE" b="1" dirty="0" smtClean="0"/>
              <a:t>RWL, Bochum, 6.–8. Juni 2013 </a:t>
            </a:r>
            <a:r>
              <a:rPr lang="sv-SE" dirty="0" smtClean="0"/>
              <a:t> </a:t>
            </a:r>
            <a:endParaRPr lang="de-DE" dirty="0"/>
          </a:p>
        </p:txBody>
      </p:sp>
      <p:sp>
        <p:nvSpPr>
          <p:cNvPr id="4" name="Unt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67509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u="sng" dirty="0" smtClean="0"/>
              <a:t>Gesetzliche Richtlinien und Verordnungen; Daten und Fakten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b="1" dirty="0" smtClean="0"/>
              <a:t>EFH-RWL in Bochum-Projekt:</a:t>
            </a:r>
          </a:p>
          <a:p>
            <a:r>
              <a:rPr lang="de-DE" dirty="0" smtClean="0"/>
              <a:t>„Auf dem Weg zu einer barrierefreien Evangelischen Fachhochschule Rheinland-Westfalen-Lippe“ </a:t>
            </a:r>
          </a:p>
          <a:p>
            <a:endParaRPr lang="de-DE" dirty="0" smtClean="0"/>
          </a:p>
          <a:p>
            <a:r>
              <a:rPr lang="de-DE" dirty="0" smtClean="0"/>
              <a:t>Projektlaufzeit </a:t>
            </a:r>
            <a:r>
              <a:rPr lang="de-DE" b="1" dirty="0" smtClean="0"/>
              <a:t>Februar 2008 bis April 2009</a:t>
            </a:r>
            <a:r>
              <a:rPr lang="de-DE" dirty="0" smtClean="0"/>
              <a:t>,</a:t>
            </a:r>
          </a:p>
          <a:p>
            <a:endParaRPr lang="de-DE" dirty="0" smtClean="0"/>
          </a:p>
          <a:p>
            <a:r>
              <a:rPr lang="de-DE" dirty="0" smtClean="0"/>
              <a:t>Umsetzungsmaßnahmenkatalog: Seit </a:t>
            </a:r>
            <a:r>
              <a:rPr lang="de-DE" b="1" dirty="0" smtClean="0"/>
              <a:t>2009</a:t>
            </a:r>
            <a:r>
              <a:rPr lang="de-DE" dirty="0" smtClean="0"/>
              <a:t> laufende Maßnahmen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51401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u="sng" dirty="0" smtClean="0"/>
              <a:t>Gesetzliche Richtlinien und Verordnungen; Daten und Fakten</a:t>
            </a:r>
            <a:endParaRPr lang="de-DE" u="sng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Hochschulrektorenkonferenz (6. Mitglieder-versammlung) reagiert mit Schrift „Eine Hochschule für alle“ am </a:t>
            </a:r>
            <a:r>
              <a:rPr lang="de-DE" b="1" dirty="0" smtClean="0"/>
              <a:t>21.04.2009</a:t>
            </a:r>
            <a:r>
              <a:rPr lang="de-DE" dirty="0" smtClean="0"/>
              <a:t> – Empfehlungen zur Herstellung von Barrierefreiheit und Bestandsaufnahme über Hochschulsituation innerhalb von 12 Monaten</a:t>
            </a:r>
          </a:p>
          <a:p>
            <a:endParaRPr lang="de-DE" dirty="0" smtClean="0"/>
          </a:p>
          <a:p>
            <a:r>
              <a:rPr lang="de-DE" dirty="0" smtClean="0"/>
              <a:t>267 Mitgliedsschulen der HRK – Evaluation im Sommersemester </a:t>
            </a:r>
            <a:r>
              <a:rPr lang="de-DE" b="1" dirty="0" smtClean="0"/>
              <a:t>2012</a:t>
            </a:r>
            <a:r>
              <a:rPr lang="de-DE" dirty="0" smtClean="0"/>
              <a:t> bei 135 Hochschulen (Rücklaufquote der Fragebögen betrug 51 %)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06598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2400" b="1" dirty="0" smtClean="0"/>
              <a:t>Samstag </a:t>
            </a:r>
            <a:r>
              <a:rPr lang="de-DE" sz="2400" b="1" dirty="0"/>
              <a:t>8. Juni 2013 – Inklusive Hochschule</a:t>
            </a:r>
            <a:endParaRPr lang="de-DE" sz="2400" dirty="0"/>
          </a:p>
          <a:p>
            <a:pPr marL="0" indent="0" algn="ctr">
              <a:buNone/>
            </a:pPr>
            <a:r>
              <a:rPr lang="de-DE" sz="2400" b="1" dirty="0"/>
              <a:t>Workshop-Phase 1 von 11.30 bis 13.30 Uhr</a:t>
            </a:r>
            <a:endParaRPr lang="de-DE" sz="2400" dirty="0"/>
          </a:p>
          <a:p>
            <a:pPr marL="0" indent="0" algn="ctr">
              <a:buNone/>
            </a:pPr>
            <a:r>
              <a:rPr lang="de-DE" b="1" dirty="0"/>
              <a:t> </a:t>
            </a:r>
            <a:endParaRPr lang="de-DE" b="1" dirty="0" smtClean="0"/>
          </a:p>
          <a:p>
            <a:pPr marL="0" indent="0" algn="ctr">
              <a:buNone/>
            </a:pPr>
            <a:r>
              <a:rPr lang="de-DE" b="1" dirty="0" smtClean="0"/>
              <a:t>Barrierefreie </a:t>
            </a:r>
            <a:r>
              <a:rPr lang="de-DE" b="1" dirty="0"/>
              <a:t>Hochschule: </a:t>
            </a:r>
            <a:endParaRPr lang="de-DE" b="1" dirty="0" smtClean="0"/>
          </a:p>
          <a:p>
            <a:pPr marL="0" indent="0" algn="ctr">
              <a:buNone/>
            </a:pPr>
            <a:r>
              <a:rPr lang="de-DE" b="1" dirty="0" smtClean="0"/>
              <a:t>Projekt </a:t>
            </a:r>
            <a:r>
              <a:rPr lang="de-DE" b="1" dirty="0"/>
              <a:t>„Auf dem Weg zu einer barrierefreien EFH RWL“ und „Barrierefreie EFH Nürnberg“</a:t>
            </a:r>
            <a:endParaRPr lang="de-DE" dirty="0"/>
          </a:p>
          <a:p>
            <a:pPr marL="0" indent="0" algn="ctr">
              <a:buNone/>
            </a:pPr>
            <a:endParaRPr lang="de-DE" sz="2400" b="1" dirty="0" smtClean="0"/>
          </a:p>
          <a:p>
            <a:pPr marL="0" indent="0" algn="ctr">
              <a:buNone/>
            </a:pPr>
            <a:r>
              <a:rPr lang="de-DE" sz="2800" b="1" dirty="0" smtClean="0"/>
              <a:t>Thomas </a:t>
            </a:r>
            <a:r>
              <a:rPr lang="de-DE" sz="2800" b="1" dirty="0"/>
              <a:t>Neu (M.A.), EFH RWL und Prof. Dr. Dieter Lotz</a:t>
            </a:r>
            <a:endParaRPr lang="de-DE" sz="2800" dirty="0"/>
          </a:p>
          <a:p>
            <a:endParaRPr lang="de-DE" dirty="0"/>
          </a:p>
        </p:txBody>
      </p:sp>
      <p:pic>
        <p:nvPicPr>
          <p:cNvPr id="4" name="Bild 3" descr="ttp://www.efh-bochum.de/brk/images/inklusion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8438" y="322263"/>
            <a:ext cx="2543810" cy="1095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5992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u="sng" dirty="0"/>
              <a:t>Gesetzliche Richtlinien und Verordnungen; Daten und Fakten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dirty="0" smtClean="0"/>
          </a:p>
          <a:p>
            <a:pPr marL="0" indent="0" algn="ctr">
              <a:buNone/>
            </a:pPr>
            <a:r>
              <a:rPr lang="de-DE" sz="4000" b="1" dirty="0" smtClean="0"/>
              <a:t>Überblick </a:t>
            </a:r>
          </a:p>
          <a:p>
            <a:pPr marL="0" indent="0" algn="ctr">
              <a:buNone/>
            </a:pPr>
            <a:r>
              <a:rPr lang="de-DE" sz="4000" b="1" smtClean="0"/>
              <a:t>anhand </a:t>
            </a:r>
          </a:p>
          <a:p>
            <a:pPr marL="0" indent="0" algn="ctr">
              <a:buNone/>
            </a:pPr>
            <a:r>
              <a:rPr lang="de-DE" sz="4000" b="1" smtClean="0"/>
              <a:t>exemplarischer </a:t>
            </a:r>
            <a:r>
              <a:rPr lang="de-DE" sz="4000" b="1" dirty="0" smtClean="0"/>
              <a:t>Aspekte </a:t>
            </a:r>
          </a:p>
          <a:p>
            <a:pPr marL="0" indent="0" algn="ctr">
              <a:buNone/>
            </a:pPr>
            <a:endParaRPr lang="de-DE" sz="4000" dirty="0"/>
          </a:p>
          <a:p>
            <a:pPr marL="0" indent="0" algn="ctr">
              <a:buNone/>
            </a:pPr>
            <a:r>
              <a:rPr lang="de-DE" dirty="0" smtClean="0"/>
              <a:t>Thomas Neu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695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u="sng" dirty="0" smtClean="0"/>
              <a:t>Gesetzliche Richtlinien und Verordnungen</a:t>
            </a:r>
            <a:r>
              <a:rPr lang="de-DE" u="sng" dirty="0"/>
              <a:t>;</a:t>
            </a:r>
            <a:r>
              <a:rPr lang="de-DE" u="sng" dirty="0" smtClean="0"/>
              <a:t> Daten und Fakten</a:t>
            </a:r>
            <a:endParaRPr lang="de-DE" u="sng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smtClean="0"/>
              <a:t>Grundgesetz Art. 3 Abs. 3 Satz 2 (</a:t>
            </a:r>
            <a:r>
              <a:rPr lang="de-DE" b="1" dirty="0" smtClean="0"/>
              <a:t>1994</a:t>
            </a:r>
            <a:r>
              <a:rPr lang="de-DE" dirty="0" smtClean="0"/>
              <a:t>) </a:t>
            </a:r>
          </a:p>
          <a:p>
            <a:endParaRPr lang="de-DE" dirty="0" smtClean="0"/>
          </a:p>
          <a:p>
            <a:r>
              <a:rPr lang="de-DE" dirty="0" smtClean="0"/>
              <a:t>Sozialgesetzbuch IX (SGB XI, </a:t>
            </a:r>
            <a:r>
              <a:rPr lang="de-DE" b="1" dirty="0" smtClean="0"/>
              <a:t>01.07.2001</a:t>
            </a:r>
            <a:r>
              <a:rPr lang="de-DE" dirty="0" smtClean="0"/>
              <a:t>)</a:t>
            </a:r>
          </a:p>
          <a:p>
            <a:endParaRPr lang="de-DE" dirty="0" smtClean="0"/>
          </a:p>
          <a:p>
            <a:r>
              <a:rPr lang="de-DE" dirty="0" smtClean="0"/>
              <a:t>Behindertengleichstellungsgesetz (BGG, </a:t>
            </a:r>
            <a:r>
              <a:rPr lang="de-DE" b="1" dirty="0" smtClean="0"/>
              <a:t>01.05.2002</a:t>
            </a:r>
            <a:r>
              <a:rPr lang="de-DE" dirty="0" smtClean="0"/>
              <a:t>)</a:t>
            </a:r>
          </a:p>
          <a:p>
            <a:endParaRPr lang="de-DE" dirty="0" smtClean="0"/>
          </a:p>
          <a:p>
            <a:r>
              <a:rPr lang="de-DE" dirty="0" smtClean="0"/>
              <a:t>Allgemeines Gleichbehandlungsgesetz (AGG, </a:t>
            </a:r>
            <a:r>
              <a:rPr lang="de-DE" b="1" dirty="0" smtClean="0"/>
              <a:t>18.08.2006</a:t>
            </a:r>
            <a:r>
              <a:rPr lang="de-DE" dirty="0" smtClean="0"/>
              <a:t>)</a:t>
            </a:r>
          </a:p>
          <a:p>
            <a:endParaRPr lang="de-DE" dirty="0" smtClean="0"/>
          </a:p>
          <a:p>
            <a:r>
              <a:rPr lang="de-DE" dirty="0" smtClean="0"/>
              <a:t>Diverse Regelungen der einzelnen Bundesländer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861923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u="sng" dirty="0" smtClean="0"/>
              <a:t>Gesetzliche Richtlinien und Verordnungen; Daten und Fakten</a:t>
            </a:r>
            <a:endParaRPr lang="de-DE" u="sng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de-DE" dirty="0" smtClean="0"/>
          </a:p>
          <a:p>
            <a:r>
              <a:rPr lang="de-DE" dirty="0" smtClean="0"/>
              <a:t>§ 9 BGG - Recht auf Verwendung von Gebärdensprache und anderen Kommunikationshilfen -</a:t>
            </a:r>
            <a:r>
              <a:rPr lang="de-DE" dirty="0" err="1" smtClean="0"/>
              <a:t>Kommunikationshilfenverordnung</a:t>
            </a:r>
            <a:r>
              <a:rPr lang="de-DE" dirty="0" smtClean="0"/>
              <a:t> (KHV), </a:t>
            </a:r>
            <a:r>
              <a:rPr lang="de-DE" b="1" dirty="0" smtClean="0"/>
              <a:t>24.07.2002</a:t>
            </a:r>
          </a:p>
          <a:p>
            <a:endParaRPr lang="de-DE" dirty="0" smtClean="0"/>
          </a:p>
          <a:p>
            <a:r>
              <a:rPr lang="de-DE" dirty="0" smtClean="0"/>
              <a:t>§ 10 BGG – Bestimmungen zur Gestaltung von Bescheiden und Vordrucken – Verordnung über barrierefreie Dokumente in der Bundesverwaltung (VBD), </a:t>
            </a:r>
            <a:r>
              <a:rPr lang="de-DE" b="1" dirty="0" smtClean="0"/>
              <a:t>27.4.2002</a:t>
            </a:r>
          </a:p>
          <a:p>
            <a:endParaRPr lang="de-DE" dirty="0" smtClean="0"/>
          </a:p>
          <a:p>
            <a:r>
              <a:rPr lang="de-DE" dirty="0" smtClean="0"/>
              <a:t>§ 11 - Bestimmungen für eine barrierefreie Informationstechnik – Barrierefreie Informationstechnik-Verordnung (BITV), </a:t>
            </a:r>
            <a:r>
              <a:rPr lang="de-DE" b="1" dirty="0" smtClean="0"/>
              <a:t>24.07.2002</a:t>
            </a:r>
            <a:r>
              <a:rPr lang="de-DE" dirty="0" smtClean="0"/>
              <a:t> und Neufassung am </a:t>
            </a:r>
            <a:r>
              <a:rPr lang="de-DE" b="1" dirty="0" smtClean="0"/>
              <a:t>22.09.2011</a:t>
            </a:r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797060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u="sng" dirty="0" smtClean="0"/>
              <a:t>Gesetzliche Richtlinien und Verordnungen; Daten und Fakten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UN-Behindertenrechtskonvention (verabschiedet </a:t>
            </a:r>
            <a:r>
              <a:rPr lang="de-DE" b="1" dirty="0" smtClean="0"/>
              <a:t>13.12.2006</a:t>
            </a:r>
            <a:r>
              <a:rPr lang="de-DE" dirty="0" smtClean="0"/>
              <a:t>, in Kraft seit 03.05.2008)</a:t>
            </a:r>
          </a:p>
          <a:p>
            <a:endParaRPr lang="de-DE" dirty="0" smtClean="0"/>
          </a:p>
          <a:p>
            <a:r>
              <a:rPr lang="de-DE" dirty="0" smtClean="0"/>
              <a:t>BRD ratifiziert Konvention (rechtsverbindlich seit </a:t>
            </a:r>
            <a:r>
              <a:rPr lang="de-DE" b="1" dirty="0" smtClean="0"/>
              <a:t>26.03.2009</a:t>
            </a:r>
            <a:r>
              <a:rPr lang="de-DE" dirty="0" smtClean="0"/>
              <a:t>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04112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u="sng" dirty="0" smtClean="0"/>
              <a:t>Gesetzliche Richtlinien und Verordnungen; Daten und Fakten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de-DE" sz="5400" dirty="0" smtClean="0"/>
          </a:p>
          <a:p>
            <a:pPr marL="0" indent="0" algn="ctr">
              <a:buNone/>
            </a:pPr>
            <a:r>
              <a:rPr lang="de-DE" sz="5400" dirty="0" smtClean="0"/>
              <a:t>Exemplarische </a:t>
            </a:r>
          </a:p>
          <a:p>
            <a:pPr marL="0" indent="0" algn="ctr">
              <a:buNone/>
            </a:pPr>
            <a:r>
              <a:rPr lang="de-DE" sz="5400" dirty="0" smtClean="0"/>
              <a:t>Daten und Fakten im Hochschulbereich</a:t>
            </a:r>
            <a:endParaRPr lang="de-DE" sz="5400" dirty="0"/>
          </a:p>
        </p:txBody>
      </p:sp>
    </p:spTree>
    <p:extLst>
      <p:ext uri="{BB962C8B-B14F-4D97-AF65-F5344CB8AC3E}">
        <p14:creationId xmlns:p14="http://schemas.microsoft.com/office/powerpoint/2010/main" val="1170264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u="sng" dirty="0" smtClean="0"/>
              <a:t>Gesetzliche Richtlinien und Verordnungen; Daten und Fakten</a:t>
            </a:r>
            <a:endParaRPr lang="de-DE" u="sng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Hochschulrahmengesetz (HRG), </a:t>
            </a:r>
            <a:r>
              <a:rPr lang="de-DE" b="1" dirty="0" smtClean="0"/>
              <a:t>26.01.1976</a:t>
            </a:r>
            <a:r>
              <a:rPr lang="de-DE" dirty="0" smtClean="0"/>
              <a:t>,   </a:t>
            </a:r>
            <a:r>
              <a:rPr lang="de-DE" dirty="0" err="1" smtClean="0"/>
              <a:t>wdh</a:t>
            </a:r>
            <a:r>
              <a:rPr lang="de-DE" dirty="0" smtClean="0"/>
              <a:t>. Änderungen, zuletzt </a:t>
            </a:r>
            <a:r>
              <a:rPr lang="de-DE" b="1" dirty="0" smtClean="0"/>
              <a:t>12.04.2007</a:t>
            </a:r>
            <a:r>
              <a:rPr lang="de-DE" dirty="0" smtClean="0"/>
              <a:t> – regelt in § 2 Abs. 4 – Behinderung im Studium</a:t>
            </a:r>
          </a:p>
          <a:p>
            <a:endParaRPr lang="de-DE" dirty="0"/>
          </a:p>
          <a:p>
            <a:r>
              <a:rPr lang="de-DE" dirty="0" smtClean="0"/>
              <a:t>Kultusministerkonferenz </a:t>
            </a:r>
            <a:r>
              <a:rPr lang="de-DE" b="1" dirty="0" smtClean="0"/>
              <a:t>1982</a:t>
            </a:r>
            <a:r>
              <a:rPr lang="de-DE" dirty="0" smtClean="0"/>
              <a:t> - Empfehlung „Verbesserung der Ausbildung für Behinderte im Hochschulbereich“</a:t>
            </a:r>
          </a:p>
          <a:p>
            <a:endParaRPr lang="de-DE" dirty="0" smtClean="0"/>
          </a:p>
          <a:p>
            <a:r>
              <a:rPr lang="de-DE" dirty="0" smtClean="0"/>
              <a:t>Westdeutsche Rektorenkonferenz </a:t>
            </a:r>
            <a:r>
              <a:rPr lang="de-DE" b="1" dirty="0" smtClean="0"/>
              <a:t>1986</a:t>
            </a:r>
            <a:r>
              <a:rPr lang="de-DE" dirty="0" smtClean="0"/>
              <a:t>  – Empfehlung Hochschule und Behinderte</a:t>
            </a:r>
          </a:p>
        </p:txBody>
      </p:sp>
    </p:spTree>
    <p:extLst>
      <p:ext uri="{BB962C8B-B14F-4D97-AF65-F5344CB8AC3E}">
        <p14:creationId xmlns:p14="http://schemas.microsoft.com/office/powerpoint/2010/main" val="4186860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u="sng" dirty="0" smtClean="0"/>
              <a:t>Gesetzliche Richtlinien und Verordnungen; Daten und Fakten</a:t>
            </a:r>
            <a:endParaRPr lang="de-DE" u="sng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18. Sozialerhebung des Deutschen Studentenwerkes </a:t>
            </a:r>
            <a:r>
              <a:rPr lang="de-DE" b="1" dirty="0" smtClean="0"/>
              <a:t>2006</a:t>
            </a:r>
            <a:r>
              <a:rPr lang="de-DE" dirty="0" smtClean="0"/>
              <a:t> (Veröff. Juni 2007) -Studierende mit Behinderung </a:t>
            </a:r>
            <a:r>
              <a:rPr lang="de-DE" dirty="0"/>
              <a:t>o</a:t>
            </a:r>
            <a:r>
              <a:rPr lang="de-DE" dirty="0" smtClean="0"/>
              <a:t>der chronischer Erkrankung = 8 %</a:t>
            </a:r>
          </a:p>
          <a:p>
            <a:endParaRPr lang="de-DE" dirty="0" smtClean="0"/>
          </a:p>
          <a:p>
            <a:r>
              <a:rPr lang="de-DE" dirty="0" smtClean="0"/>
              <a:t>Seit </a:t>
            </a:r>
            <a:r>
              <a:rPr lang="de-DE" b="1" dirty="0" smtClean="0"/>
              <a:t>2008 </a:t>
            </a:r>
            <a:r>
              <a:rPr lang="de-DE" dirty="0" smtClean="0"/>
              <a:t>Prüfkriterium bei (Re)Akkreditierung von Studiengängen und Systemakkreditierung der Hochschulen</a:t>
            </a:r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23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398</Words>
  <Application>Microsoft Macintosh PowerPoint</Application>
  <PresentationFormat>Bildschirmpräsentation (4:3)</PresentationFormat>
  <Paragraphs>64</Paragraphs>
  <Slides>11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Office-Design</vt:lpstr>
      <vt:lpstr>Internationale Fachkonferenz   zur Umsetzung der   VN-Behindertenrechts-  konvention   in der Praxis     Diakonie RWL und  Evangelische Fachhochschule  RWL, Bochum, 6.–8. Juni 2013  </vt:lpstr>
      <vt:lpstr>PowerPoint-Präsentation</vt:lpstr>
      <vt:lpstr>Gesetzliche Richtlinien und Verordnungen; Daten und Fakten</vt:lpstr>
      <vt:lpstr>Gesetzliche Richtlinien und Verordnungen; Daten und Fakten</vt:lpstr>
      <vt:lpstr>Gesetzliche Richtlinien und Verordnungen; Daten und Fakten</vt:lpstr>
      <vt:lpstr>Gesetzliche Richtlinien und Verordnungen; Daten und Fakten</vt:lpstr>
      <vt:lpstr>Gesetzliche Richtlinien und Verordnungen; Daten und Fakten</vt:lpstr>
      <vt:lpstr>Gesetzliche Richtlinien und Verordnungen; Daten und Fakten</vt:lpstr>
      <vt:lpstr>Gesetzliche Richtlinien und Verordnungen; Daten und Fakten</vt:lpstr>
      <vt:lpstr>Gesetzliche Richtlinien und Verordnungen; Daten und Fakten</vt:lpstr>
      <vt:lpstr>Gesetzliche Richtlinien und Verordnungen; Daten und Fakten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Internationale Fachkonferenz   zur Umsetzung der   VN-Behindertenrechts-  konvention   in der Praxis     Diakonie RWL und  Evangelische Fachhochschule  RWL, Bochum, 6.–8. Juni 2013  </dc:title>
  <dc:creator>Thomas Neu</dc:creator>
  <cp:lastModifiedBy>Thomas Neu</cp:lastModifiedBy>
  <cp:revision>22</cp:revision>
  <dcterms:created xsi:type="dcterms:W3CDTF">2013-06-07T11:26:14Z</dcterms:created>
  <dcterms:modified xsi:type="dcterms:W3CDTF">2013-06-07T21:07:07Z</dcterms:modified>
</cp:coreProperties>
</file>