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4107" r:id="rId1"/>
  </p:sldMasterIdLst>
  <p:notesMasterIdLst>
    <p:notesMasterId r:id="rId11"/>
  </p:notesMasterIdLst>
  <p:sldIdLst>
    <p:sldId id="256" r:id="rId2"/>
    <p:sldId id="291" r:id="rId3"/>
    <p:sldId id="292" r:id="rId4"/>
    <p:sldId id="322" r:id="rId5"/>
    <p:sldId id="261" r:id="rId6"/>
    <p:sldId id="323" r:id="rId7"/>
    <p:sldId id="321" r:id="rId8"/>
    <p:sldId id="325" r:id="rId9"/>
    <p:sldId id="310" r:id="rId10"/>
  </p:sldIdLst>
  <p:sldSz cx="9144000" cy="6858000" type="screen4x3"/>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ittlere Formatvorlage 3 - Akz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Helle Formatvorlage 3 - Akz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Helle Formatvorlag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594" autoAdjust="0"/>
    <p:restoredTop sz="94661" autoAdjust="0"/>
  </p:normalViewPr>
  <p:slideViewPr>
    <p:cSldViewPr snapToGrid="0" snapToObjects="1">
      <p:cViewPr varScale="1">
        <p:scale>
          <a:sx n="99" d="100"/>
          <a:sy n="99" d="100"/>
        </p:scale>
        <p:origin x="-51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3B4647-DFB2-0342-80AB-AA3B890E1C98}" type="datetimeFigureOut">
              <a:rPr lang="de-DE" smtClean="0"/>
              <a:pPr/>
              <a:t>02.06.2013</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98084C-36C9-BD41-BA52-A87D62ADF959}" type="slidenum">
              <a:rPr lang="de-DE" smtClean="0"/>
              <a:pPr/>
              <a:t>‹Nr.›</a:t>
            </a:fld>
            <a:endParaRPr lang="de-DE"/>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630407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D198084C-36C9-BD41-BA52-A87D62ADF959}" type="slidenum">
              <a:rPr lang="de-DE" smtClean="0"/>
              <a:pPr/>
              <a:t>1</a:t>
            </a:fld>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D198084C-36C9-BD41-BA52-A87D62ADF959}" type="slidenum">
              <a:rPr lang="de-DE" smtClean="0"/>
              <a:pPr/>
              <a:t>9</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elfolie">
    <p:spTree>
      <p:nvGrpSpPr>
        <p:cNvPr id="1" name=""/>
        <p:cNvGrpSpPr/>
        <p:nvPr/>
      </p:nvGrpSpPr>
      <p:grpSpPr>
        <a:xfrm>
          <a:off x="0" y="0"/>
          <a:ext cx="0" cy="0"/>
          <a:chOff x="0" y="0"/>
          <a:chExt cx="0" cy="0"/>
        </a:xfrm>
      </p:grpSpPr>
      <p:sp>
        <p:nvSpPr>
          <p:cNvPr id="23" name="Rechteck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hteck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hteck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hteck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hteck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Abgerundetes Rechteck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Abgerundetes Rechteck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hteck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eck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hteck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hteck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el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de-DE" smtClean="0"/>
              <a:t>Mastertitelformat bearbeiten</a:t>
            </a:r>
            <a:endParaRPr kumimoji="0" lang="en-US"/>
          </a:p>
        </p:txBody>
      </p:sp>
      <p:sp>
        <p:nvSpPr>
          <p:cNvPr id="9" name="Untertitel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Master-Untertitelformat bearbeiten</a:t>
            </a:r>
            <a:endParaRPr kumimoji="0" lang="en-US"/>
          </a:p>
        </p:txBody>
      </p:sp>
      <p:sp>
        <p:nvSpPr>
          <p:cNvPr id="28" name="Datumsplatzhalter 27"/>
          <p:cNvSpPr>
            <a:spLocks noGrp="1"/>
          </p:cNvSpPr>
          <p:nvPr>
            <p:ph type="dt" sz="half" idx="10"/>
          </p:nvPr>
        </p:nvSpPr>
        <p:spPr>
          <a:xfrm>
            <a:off x="6705600" y="4206240"/>
            <a:ext cx="960120" cy="457200"/>
          </a:xfrm>
        </p:spPr>
        <p:txBody>
          <a:bodyPr/>
          <a:lstStyle/>
          <a:p>
            <a:fld id="{1585A16A-E5EE-9B4F-848A-343A0F99AAE3}" type="datetimeFigureOut">
              <a:rPr lang="de-DE" smtClean="0"/>
              <a:pPr/>
              <a:t>02.06.2013</a:t>
            </a:fld>
            <a:endParaRPr lang="de-DE"/>
          </a:p>
        </p:txBody>
      </p:sp>
      <p:sp>
        <p:nvSpPr>
          <p:cNvPr id="17" name="Fußzeilenplatzhalter 16"/>
          <p:cNvSpPr>
            <a:spLocks noGrp="1"/>
          </p:cNvSpPr>
          <p:nvPr>
            <p:ph type="ftr" sz="quarter" idx="11"/>
          </p:nvPr>
        </p:nvSpPr>
        <p:spPr>
          <a:xfrm>
            <a:off x="5410200" y="4205288"/>
            <a:ext cx="1295400" cy="457200"/>
          </a:xfrm>
        </p:spPr>
        <p:txBody>
          <a:bodyPr/>
          <a:lstStyle/>
          <a:p>
            <a:endParaRPr lang="de-DE"/>
          </a:p>
        </p:txBody>
      </p:sp>
      <p:sp>
        <p:nvSpPr>
          <p:cNvPr id="29" name="Foliennummernplatzhalt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6294C92D-0306-4E69-9CD3-20855E849650}" type="slidenum">
              <a:rPr kumimoji="0" lang="en-US" smtClean="0"/>
              <a:pPr/>
              <a:t>‹Nr.›</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Mastertitelformat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Mastertextformat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1585A16A-E5EE-9B4F-848A-343A0F99AAE3}" type="datetimeFigureOut">
              <a:rPr lang="de-DE" smtClean="0"/>
              <a:pPr/>
              <a:t>02.06.2013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ECE7640-E95B-1845-AFF2-3796E5FE4674}"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81800" y="1143000"/>
            <a:ext cx="1905000" cy="5486400"/>
          </a:xfrm>
        </p:spPr>
        <p:txBody>
          <a:bodyPr vert="eaVert"/>
          <a:lstStyle/>
          <a:p>
            <a:r>
              <a:rPr kumimoji="0" lang="de-DE" smtClean="0"/>
              <a:t>Mastertitelformat bearbeiten</a:t>
            </a:r>
            <a:endParaRPr kumimoji="0" lang="en-US"/>
          </a:p>
        </p:txBody>
      </p:sp>
      <p:sp>
        <p:nvSpPr>
          <p:cNvPr id="3" name="Vertikaler Textplatzhalter 2"/>
          <p:cNvSpPr>
            <a:spLocks noGrp="1"/>
          </p:cNvSpPr>
          <p:nvPr>
            <p:ph type="body" orient="vert" idx="1"/>
          </p:nvPr>
        </p:nvSpPr>
        <p:spPr>
          <a:xfrm>
            <a:off x="457200" y="1143000"/>
            <a:ext cx="6248400" cy="5486400"/>
          </a:xfrm>
        </p:spPr>
        <p:txBody>
          <a:bodyPr vert="eaVert"/>
          <a:lstStyle/>
          <a:p>
            <a:pPr lvl="0" eaLnBrk="1" latinLnBrk="0" hangingPunct="1"/>
            <a:r>
              <a:rPr lang="de-DE" smtClean="0"/>
              <a:t>Mastertextformat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1585A16A-E5EE-9B4F-848A-343A0F99AAE3}" type="datetimeFigureOut">
              <a:rPr lang="de-DE" smtClean="0"/>
              <a:pPr/>
              <a:t>02.06.2013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ECE7640-E95B-1845-AFF2-3796E5FE4674}"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Mastertitelformat bearbeiten</a:t>
            </a:r>
            <a:endParaRPr kumimoji="0" lang="en-US"/>
          </a:p>
        </p:txBody>
      </p:sp>
      <p:sp>
        <p:nvSpPr>
          <p:cNvPr id="3" name="Inhaltsplatzhalter 2"/>
          <p:cNvSpPr>
            <a:spLocks noGrp="1"/>
          </p:cNvSpPr>
          <p:nvPr>
            <p:ph idx="1"/>
          </p:nvPr>
        </p:nvSpPr>
        <p:spPr/>
        <p:txBody>
          <a:bodyPr/>
          <a:lstStyle/>
          <a:p>
            <a:pPr lvl="0" eaLnBrk="1" latinLnBrk="0" hangingPunct="1"/>
            <a:r>
              <a:rPr lang="de-DE" smtClean="0"/>
              <a:t>Mastertextformat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1585A16A-E5EE-9B4F-848A-343A0F99AAE3}" type="datetimeFigureOut">
              <a:rPr lang="de-DE" smtClean="0"/>
              <a:pPr/>
              <a:t>02.06.2013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ECE7640-E95B-1845-AFF2-3796E5FE4674}"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de-DE" smtClean="0"/>
              <a:t>Mastertitelformat bearbeiten</a:t>
            </a:r>
            <a:endParaRPr kumimoji="0" lang="en-US"/>
          </a:p>
        </p:txBody>
      </p:sp>
      <p:sp>
        <p:nvSpPr>
          <p:cNvPr id="3" name="Textplatzhalt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Mastertextformat bearbeiten</a:t>
            </a:r>
          </a:p>
        </p:txBody>
      </p:sp>
      <p:sp>
        <p:nvSpPr>
          <p:cNvPr id="4" name="Datumsplatzhalter 3"/>
          <p:cNvSpPr>
            <a:spLocks noGrp="1"/>
          </p:cNvSpPr>
          <p:nvPr>
            <p:ph type="dt" sz="half" idx="10"/>
          </p:nvPr>
        </p:nvSpPr>
        <p:spPr/>
        <p:txBody>
          <a:bodyPr/>
          <a:lstStyle/>
          <a:p>
            <a:fld id="{1585A16A-E5EE-9B4F-848A-343A0F99AAE3}" type="datetimeFigureOut">
              <a:rPr lang="de-DE" smtClean="0"/>
              <a:pPr/>
              <a:t>02.06.2013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BF5CD18-686B-47A9-AFD5-66CE5FA52A66}"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Mastertitelformat bearbeiten</a:t>
            </a:r>
            <a:endParaRPr kumimoji="0" lang="en-US"/>
          </a:p>
        </p:txBody>
      </p:sp>
      <p:sp>
        <p:nvSpPr>
          <p:cNvPr id="3" name="Inhaltsplatzhalt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de-DE" smtClean="0"/>
              <a:t>Mastertextformat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Inhaltsplatzhalt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de-DE" smtClean="0"/>
              <a:t>Mastertextformat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1585A16A-E5EE-9B4F-848A-343A0F99AAE3}" type="datetimeFigureOut">
              <a:rPr lang="de-DE" smtClean="0"/>
              <a:pPr/>
              <a:t>02.06.2013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ECE7640-E95B-1845-AFF2-3796E5FE4674}"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381000" y="1143000"/>
            <a:ext cx="8382000" cy="1069848"/>
          </a:xfrm>
        </p:spPr>
        <p:txBody>
          <a:bodyPr anchor="ctr"/>
          <a:lstStyle>
            <a:lvl1pPr>
              <a:defRPr sz="4000" b="0" i="0" cap="none" baseline="0"/>
            </a:lvl1pPr>
          </a:lstStyle>
          <a:p>
            <a:r>
              <a:rPr kumimoji="0" lang="de-DE" smtClean="0"/>
              <a:t>Mastertitelformat bearbeiten</a:t>
            </a:r>
            <a:endParaRPr kumimoji="0" lang="en-US"/>
          </a:p>
        </p:txBody>
      </p:sp>
      <p:sp>
        <p:nvSpPr>
          <p:cNvPr id="3" name="Textplatzhalt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Mastertextformat bearbeiten</a:t>
            </a:r>
          </a:p>
        </p:txBody>
      </p:sp>
      <p:sp>
        <p:nvSpPr>
          <p:cNvPr id="4" name="Textplatzhalt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Mastertextformat bearbeiten</a:t>
            </a:r>
          </a:p>
        </p:txBody>
      </p:sp>
      <p:sp>
        <p:nvSpPr>
          <p:cNvPr id="5" name="Inhaltsplatzhalt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de-DE" smtClean="0"/>
              <a:t>Mastertextformat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6" name="Inhaltsplatzhalt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de-DE" smtClean="0"/>
              <a:t>Mastertextformat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6" name="Datumsplatzhalter 25"/>
          <p:cNvSpPr>
            <a:spLocks noGrp="1"/>
          </p:cNvSpPr>
          <p:nvPr>
            <p:ph type="dt" sz="half" idx="10"/>
          </p:nvPr>
        </p:nvSpPr>
        <p:spPr/>
        <p:txBody>
          <a:bodyPr rtlCol="0"/>
          <a:lstStyle/>
          <a:p>
            <a:fld id="{1585A16A-E5EE-9B4F-848A-343A0F99AAE3}" type="datetimeFigureOut">
              <a:rPr lang="de-DE" smtClean="0"/>
              <a:pPr/>
              <a:t>02.06.2013</a:t>
            </a:fld>
            <a:endParaRPr lang="de-DE"/>
          </a:p>
        </p:txBody>
      </p:sp>
      <p:sp>
        <p:nvSpPr>
          <p:cNvPr id="27" name="Foliennummernplatzhalter 26"/>
          <p:cNvSpPr>
            <a:spLocks noGrp="1"/>
          </p:cNvSpPr>
          <p:nvPr>
            <p:ph type="sldNum" sz="quarter" idx="11"/>
          </p:nvPr>
        </p:nvSpPr>
        <p:spPr/>
        <p:txBody>
          <a:bodyPr rtlCol="0"/>
          <a:lstStyle/>
          <a:p>
            <a:fld id="{7ECE7640-E95B-1845-AFF2-3796E5FE4674}" type="slidenum">
              <a:rPr lang="de-DE" smtClean="0"/>
              <a:pPr/>
              <a:t>‹Nr.›</a:t>
            </a:fld>
            <a:endParaRPr lang="de-DE"/>
          </a:p>
        </p:txBody>
      </p:sp>
      <p:sp>
        <p:nvSpPr>
          <p:cNvPr id="28" name="Fußzeilenplatzhalter 27"/>
          <p:cNvSpPr>
            <a:spLocks noGrp="1"/>
          </p:cNvSpPr>
          <p:nvPr>
            <p:ph type="ftr" sz="quarter" idx="12"/>
          </p:nvPr>
        </p:nvSpPr>
        <p:spPr/>
        <p:txBody>
          <a:bodyPr rtlCol="0"/>
          <a:lstStyle/>
          <a:p>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de-DE" smtClean="0"/>
              <a:t>Mastertitelformat bearbeiten</a:t>
            </a:r>
            <a:endParaRPr kumimoji="0" lang="en-US"/>
          </a:p>
        </p:txBody>
      </p:sp>
      <p:sp>
        <p:nvSpPr>
          <p:cNvPr id="3" name="Datumsplatzhalter 2"/>
          <p:cNvSpPr>
            <a:spLocks noGrp="1"/>
          </p:cNvSpPr>
          <p:nvPr>
            <p:ph type="dt" sz="half" idx="10"/>
          </p:nvPr>
        </p:nvSpPr>
        <p:spPr>
          <a:xfrm>
            <a:off x="6583680" y="612648"/>
            <a:ext cx="957264" cy="457200"/>
          </a:xfrm>
        </p:spPr>
        <p:txBody>
          <a:bodyPr/>
          <a:lstStyle/>
          <a:p>
            <a:fld id="{1585A16A-E5EE-9B4F-848A-343A0F99AAE3}" type="datetimeFigureOut">
              <a:rPr lang="de-DE" smtClean="0"/>
              <a:pPr/>
              <a:t>02.06.2013</a:t>
            </a:fld>
            <a:endParaRPr lang="de-DE"/>
          </a:p>
        </p:txBody>
      </p:sp>
      <p:sp>
        <p:nvSpPr>
          <p:cNvPr id="4" name="Fußzeilenplatzhalter 3"/>
          <p:cNvSpPr>
            <a:spLocks noGrp="1"/>
          </p:cNvSpPr>
          <p:nvPr>
            <p:ph type="ftr" sz="quarter" idx="11"/>
          </p:nvPr>
        </p:nvSpPr>
        <p:spPr>
          <a:xfrm>
            <a:off x="5257800" y="612648"/>
            <a:ext cx="1325880" cy="457200"/>
          </a:xfrm>
        </p:spPr>
        <p:txBody>
          <a:bodyPr/>
          <a:lstStyle/>
          <a:p>
            <a:endParaRPr lang="de-DE"/>
          </a:p>
        </p:txBody>
      </p:sp>
      <p:sp>
        <p:nvSpPr>
          <p:cNvPr id="5" name="Foliennummernplatzhalter 4"/>
          <p:cNvSpPr>
            <a:spLocks noGrp="1"/>
          </p:cNvSpPr>
          <p:nvPr>
            <p:ph type="sldNum" sz="quarter" idx="12"/>
          </p:nvPr>
        </p:nvSpPr>
        <p:spPr>
          <a:xfrm>
            <a:off x="8174736" y="2272"/>
            <a:ext cx="762000" cy="365760"/>
          </a:xfrm>
        </p:spPr>
        <p:txBody>
          <a:bodyPr/>
          <a:lstStyle/>
          <a:p>
            <a:fld id="{7ECE7640-E95B-1845-AFF2-3796E5FE4674}"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585A16A-E5EE-9B4F-848A-343A0F99AAE3}" type="datetimeFigureOut">
              <a:rPr lang="de-DE" smtClean="0"/>
              <a:pPr/>
              <a:t>02.06.2013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7ECE7640-E95B-1845-AFF2-3796E5FE4674}"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5353496" y="1101970"/>
            <a:ext cx="3383280" cy="877824"/>
          </a:xfrm>
        </p:spPr>
        <p:txBody>
          <a:bodyPr anchor="b"/>
          <a:lstStyle>
            <a:lvl1pPr algn="l">
              <a:buNone/>
              <a:defRPr sz="1800" b="1"/>
            </a:lvl1pPr>
          </a:lstStyle>
          <a:p>
            <a:r>
              <a:rPr kumimoji="0" lang="de-DE" smtClean="0"/>
              <a:t>Mastertitelformat bearbeiten</a:t>
            </a:r>
            <a:endParaRPr kumimoji="0" lang="en-US"/>
          </a:p>
        </p:txBody>
      </p:sp>
      <p:sp>
        <p:nvSpPr>
          <p:cNvPr id="3" name="Textplatzhalt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de-DE" smtClean="0"/>
              <a:t>Mastertextformat bearbeiten</a:t>
            </a:r>
          </a:p>
        </p:txBody>
      </p:sp>
      <p:sp>
        <p:nvSpPr>
          <p:cNvPr id="4" name="Inhaltsplatzhalt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de-DE" smtClean="0"/>
              <a:t>Mastertextformat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1585A16A-E5EE-9B4F-848A-343A0F99AAE3}" type="datetimeFigureOut">
              <a:rPr lang="de-DE" smtClean="0"/>
              <a:pPr/>
              <a:t>02.06.2013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294C92D-0306-4E69-9CD3-20855E849650}" type="slidenum">
              <a:rPr kumimoji="0" lang="en-US" smtClean="0"/>
              <a:pPr/>
              <a:t>‹Nr.›</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de-DE" smtClean="0"/>
              <a:t>Mastertitelformat bearbeiten</a:t>
            </a:r>
            <a:endParaRPr kumimoji="0" lang="en-US"/>
          </a:p>
        </p:txBody>
      </p:sp>
      <p:sp>
        <p:nvSpPr>
          <p:cNvPr id="3" name="Bildplatzhalt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de-DE" smtClean="0"/>
              <a:t>Bild durch Klicken auf Symbol hinzufügen</a:t>
            </a:r>
            <a:endParaRPr kumimoji="0" lang="en-US" dirty="0"/>
          </a:p>
        </p:txBody>
      </p:sp>
      <p:sp>
        <p:nvSpPr>
          <p:cNvPr id="4" name="Textplatzhalt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de-DE" smtClean="0"/>
              <a:t>Mastertextformat bearbeiten</a:t>
            </a:r>
          </a:p>
        </p:txBody>
      </p:sp>
      <p:sp>
        <p:nvSpPr>
          <p:cNvPr id="5" name="Datumsplatzhalter 4"/>
          <p:cNvSpPr>
            <a:spLocks noGrp="1"/>
          </p:cNvSpPr>
          <p:nvPr>
            <p:ph type="dt" sz="half" idx="10"/>
          </p:nvPr>
        </p:nvSpPr>
        <p:spPr/>
        <p:txBody>
          <a:bodyPr/>
          <a:lstStyle/>
          <a:p>
            <a:fld id="{1585A16A-E5EE-9B4F-848A-343A0F99AAE3}" type="datetimeFigureOut">
              <a:rPr lang="de-DE" smtClean="0"/>
              <a:pPr/>
              <a:t>02.06.2013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ECE7640-E95B-1845-AFF2-3796E5FE4674}"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8" name="Rechteck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hteck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hteck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hteck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hteck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Abgerundetes Rechteck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Abgerundetes Rechteck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hteck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hteck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hteck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hteck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hteck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hteck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elplatzhalter 21"/>
          <p:cNvSpPr>
            <a:spLocks noGrp="1"/>
          </p:cNvSpPr>
          <p:nvPr>
            <p:ph type="title"/>
          </p:nvPr>
        </p:nvSpPr>
        <p:spPr>
          <a:xfrm>
            <a:off x="457200" y="1143000"/>
            <a:ext cx="8229600" cy="1066800"/>
          </a:xfrm>
          <a:prstGeom prst="rect">
            <a:avLst/>
          </a:prstGeom>
        </p:spPr>
        <p:txBody>
          <a:bodyPr vert="horz" anchor="ctr">
            <a:normAutofit/>
          </a:bodyPr>
          <a:lstStyle/>
          <a:p>
            <a:r>
              <a:rPr kumimoji="0" lang="de-DE" smtClean="0"/>
              <a:t>Mastertitelformat bearbeiten</a:t>
            </a:r>
            <a:endParaRPr kumimoji="0" lang="en-US"/>
          </a:p>
        </p:txBody>
      </p:sp>
      <p:sp>
        <p:nvSpPr>
          <p:cNvPr id="13" name="Textplatzhalt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de-DE" smtClean="0"/>
              <a:t>Mastertextformat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4" name="Datumsplatzhalt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585A16A-E5EE-9B4F-848A-343A0F99AAE3}" type="datetimeFigureOut">
              <a:rPr lang="de-DE" smtClean="0"/>
              <a:pPr/>
              <a:t>02.06.2013</a:t>
            </a:fld>
            <a:endParaRPr lang="de-DE"/>
          </a:p>
        </p:txBody>
      </p:sp>
      <p:sp>
        <p:nvSpPr>
          <p:cNvPr id="3" name="Fußzeilenplatzhalt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de-DE"/>
          </a:p>
        </p:txBody>
      </p:sp>
      <p:sp>
        <p:nvSpPr>
          <p:cNvPr id="23" name="Foliennummernplatzhalt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ECE7640-E95B-1845-AFF2-3796E5FE4674}"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4108" r:id="rId1"/>
    <p:sldLayoutId id="2147484109" r:id="rId2"/>
    <p:sldLayoutId id="2147484110" r:id="rId3"/>
    <p:sldLayoutId id="2147484111" r:id="rId4"/>
    <p:sldLayoutId id="2147484112" r:id="rId5"/>
    <p:sldLayoutId id="2147484113" r:id="rId6"/>
    <p:sldLayoutId id="2147484114" r:id="rId7"/>
    <p:sldLayoutId id="2147484115" r:id="rId8"/>
    <p:sldLayoutId id="2147484116" r:id="rId9"/>
    <p:sldLayoutId id="2147484117" r:id="rId10"/>
    <p:sldLayoutId id="2147484118"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9" name="Titel 68"/>
          <p:cNvSpPr>
            <a:spLocks noGrp="1"/>
          </p:cNvSpPr>
          <p:nvPr>
            <p:ph type="ctrTitle"/>
          </p:nvPr>
        </p:nvSpPr>
        <p:spPr>
          <a:xfrm>
            <a:off x="457200" y="820972"/>
            <a:ext cx="8458200" cy="2845699"/>
          </a:xfrm>
        </p:spPr>
        <p:txBody>
          <a:bodyPr>
            <a:normAutofit/>
          </a:bodyPr>
          <a:lstStyle/>
          <a:p>
            <a:r>
              <a:rPr lang="de-DE" dirty="0" smtClean="0"/>
              <a:t>Frauen sind anders – Männer auch</a:t>
            </a:r>
            <a:br>
              <a:rPr lang="de-DE" dirty="0" smtClean="0"/>
            </a:br>
            <a:r>
              <a:rPr lang="de-DE" dirty="0" smtClean="0"/>
              <a:t>Geschlecht und Behinderung</a:t>
            </a:r>
            <a:endParaRPr lang="de-DE"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el 4"/>
          <p:cNvSpPr>
            <a:spLocks noGrp="1"/>
          </p:cNvSpPr>
          <p:nvPr>
            <p:ph type="title"/>
          </p:nvPr>
        </p:nvSpPr>
        <p:spPr>
          <a:xfrm>
            <a:off x="457200" y="615950"/>
            <a:ext cx="8229600" cy="1066800"/>
          </a:xfrm>
        </p:spPr>
        <p:txBody>
          <a:bodyPr>
            <a:normAutofit/>
          </a:bodyPr>
          <a:lstStyle/>
          <a:p>
            <a:r>
              <a:rPr lang="de-DE" sz="3200" dirty="0" smtClean="0">
                <a:solidFill>
                  <a:schemeClr val="accent2"/>
                </a:solidFill>
              </a:rPr>
              <a:t>Gliederung</a:t>
            </a:r>
            <a:endParaRPr lang="de-DE" sz="3200" dirty="0">
              <a:solidFill>
                <a:schemeClr val="accent2"/>
              </a:solidFill>
            </a:endParaRPr>
          </a:p>
        </p:txBody>
      </p:sp>
      <p:sp>
        <p:nvSpPr>
          <p:cNvPr id="4" name="Textplatzhalter 2"/>
          <p:cNvSpPr txBox="1">
            <a:spLocks/>
          </p:cNvSpPr>
          <p:nvPr/>
        </p:nvSpPr>
        <p:spPr>
          <a:xfrm>
            <a:off x="457200" y="1877673"/>
            <a:ext cx="7772400" cy="2406773"/>
          </a:xfrm>
          <a:prstGeom prst="rect">
            <a:avLst/>
          </a:prstGeom>
          <a:noFill/>
          <a:ln>
            <a:noFill/>
          </a:ln>
        </p:spPr>
        <p:style>
          <a:lnRef idx="1">
            <a:schemeClr val="accent6"/>
          </a:lnRef>
          <a:fillRef idx="2">
            <a:schemeClr val="accent6"/>
          </a:fillRef>
          <a:effectRef idx="1">
            <a:schemeClr val="accent6"/>
          </a:effectRef>
          <a:fontRef idx="minor">
            <a:schemeClr val="dk1"/>
          </a:fontRef>
        </p:style>
        <p:txBody>
          <a:bodyPr vert="horz" anchor="t">
            <a:noAutofit/>
          </a:bodyPr>
          <a:lstStyle/>
          <a:p>
            <a:pPr marL="45720" marR="0" lvl="0" indent="0" algn="just" defTabSz="914400" rtl="0" eaLnBrk="1" fontAlgn="auto" latinLnBrk="0" hangingPunct="1">
              <a:lnSpc>
                <a:spcPct val="100000"/>
              </a:lnSpc>
              <a:spcBef>
                <a:spcPts val="300"/>
              </a:spcBef>
              <a:spcAft>
                <a:spcPts val="0"/>
              </a:spcAft>
              <a:buClr>
                <a:schemeClr val="accent3"/>
              </a:buClr>
              <a:buSzTx/>
              <a:buFont typeface="Georgia"/>
              <a:buNone/>
              <a:tabLst/>
              <a:defRPr/>
            </a:pPr>
            <a:endParaRPr lang="de-DE" sz="2000" dirty="0" smtClean="0">
              <a:solidFill>
                <a:schemeClr val="tx2"/>
              </a:solidFill>
              <a:latin typeface="+mj-lt"/>
            </a:endParaRPr>
          </a:p>
        </p:txBody>
      </p:sp>
      <p:sp>
        <p:nvSpPr>
          <p:cNvPr id="2" name="Textfeld 1"/>
          <p:cNvSpPr txBox="1"/>
          <p:nvPr/>
        </p:nvSpPr>
        <p:spPr>
          <a:xfrm>
            <a:off x="521292" y="1751888"/>
            <a:ext cx="8443245" cy="4401205"/>
          </a:xfrm>
          <a:prstGeom prst="rect">
            <a:avLst/>
          </a:prstGeom>
          <a:noFill/>
        </p:spPr>
        <p:txBody>
          <a:bodyPr wrap="square" rtlCol="0">
            <a:spAutoFit/>
          </a:bodyPr>
          <a:lstStyle/>
          <a:p>
            <a:pPr marL="342900" indent="-342900">
              <a:buAutoNum type="arabicPeriod"/>
            </a:pPr>
            <a:r>
              <a:rPr lang="de-DE" sz="2800" dirty="0" smtClean="0">
                <a:latin typeface="+mj-lt"/>
              </a:rPr>
              <a:t>Geschlecht und Behinderung </a:t>
            </a:r>
          </a:p>
          <a:p>
            <a:endParaRPr lang="de-DE" sz="2800" dirty="0" smtClean="0">
              <a:latin typeface="+mj-lt"/>
            </a:endParaRPr>
          </a:p>
          <a:p>
            <a:pPr marL="342900" indent="-342900">
              <a:buAutoNum type="arabicPeriod"/>
            </a:pPr>
            <a:r>
              <a:rPr lang="de-DE" sz="2800" dirty="0" smtClean="0">
                <a:latin typeface="+mj-lt"/>
              </a:rPr>
              <a:t>Geschlecht in der UN-Behindertenrechtskonvention </a:t>
            </a:r>
          </a:p>
          <a:p>
            <a:endParaRPr lang="de-DE" sz="2800" dirty="0" smtClean="0">
              <a:latin typeface="+mj-lt"/>
            </a:endParaRPr>
          </a:p>
          <a:p>
            <a:pPr marL="342900" indent="-342900">
              <a:buAutoNum type="arabicPeriod"/>
            </a:pPr>
            <a:r>
              <a:rPr lang="de-DE" sz="2800" dirty="0" smtClean="0">
                <a:latin typeface="+mj-lt"/>
              </a:rPr>
              <a:t>Lebenssituation von Frauen und Männern mit Behinderung</a:t>
            </a:r>
          </a:p>
          <a:p>
            <a:pPr marL="342900" indent="-342900"/>
            <a:r>
              <a:rPr lang="de-DE" sz="2800" dirty="0" smtClean="0">
                <a:latin typeface="+mj-lt"/>
              </a:rPr>
              <a:t> </a:t>
            </a:r>
          </a:p>
          <a:p>
            <a:pPr marL="342900" indent="-342900"/>
            <a:r>
              <a:rPr lang="de-DE" sz="2800" dirty="0" smtClean="0">
                <a:latin typeface="+mj-lt"/>
              </a:rPr>
              <a:t>4. Mehrdimensionale Diskriminierung von Frauen mit Behinderung</a:t>
            </a:r>
            <a:endParaRPr lang="de-DE" sz="2800" dirty="0">
              <a:latin typeface="+mj-lt"/>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el 4"/>
          <p:cNvSpPr>
            <a:spLocks noGrp="1"/>
          </p:cNvSpPr>
          <p:nvPr>
            <p:ph type="title"/>
          </p:nvPr>
        </p:nvSpPr>
        <p:spPr>
          <a:xfrm>
            <a:off x="457200" y="562678"/>
            <a:ext cx="8229600" cy="1066800"/>
          </a:xfrm>
        </p:spPr>
        <p:txBody>
          <a:bodyPr>
            <a:normAutofit/>
          </a:bodyPr>
          <a:lstStyle/>
          <a:p>
            <a:r>
              <a:rPr lang="de-DE" sz="3200" dirty="0" smtClean="0">
                <a:solidFill>
                  <a:schemeClr val="accent2"/>
                </a:solidFill>
              </a:rPr>
              <a:t>1. Geschlecht und Behinderung</a:t>
            </a:r>
            <a:endParaRPr lang="de-DE" sz="3200" dirty="0">
              <a:solidFill>
                <a:schemeClr val="accent2"/>
              </a:solidFill>
            </a:endParaRPr>
          </a:p>
        </p:txBody>
      </p:sp>
      <p:sp>
        <p:nvSpPr>
          <p:cNvPr id="2" name="Textfeld 1"/>
          <p:cNvSpPr txBox="1"/>
          <p:nvPr/>
        </p:nvSpPr>
        <p:spPr>
          <a:xfrm>
            <a:off x="589660" y="1629478"/>
            <a:ext cx="7469024" cy="5016758"/>
          </a:xfrm>
          <a:prstGeom prst="rect">
            <a:avLst/>
          </a:prstGeom>
          <a:noFill/>
        </p:spPr>
        <p:txBody>
          <a:bodyPr wrap="square" rtlCol="0">
            <a:spAutoFit/>
          </a:bodyPr>
          <a:lstStyle/>
          <a:p>
            <a:r>
              <a:rPr lang="de-DE" sz="3200" dirty="0" smtClean="0">
                <a:latin typeface="+mj-lt"/>
              </a:rPr>
              <a:t>Sex = das biologische Geschlecht  </a:t>
            </a:r>
          </a:p>
          <a:p>
            <a:endParaRPr lang="de-DE" sz="3200" dirty="0">
              <a:latin typeface="+mj-lt"/>
            </a:endParaRPr>
          </a:p>
          <a:p>
            <a:r>
              <a:rPr lang="de-DE" sz="3200" dirty="0" smtClean="0">
                <a:latin typeface="+mj-lt"/>
              </a:rPr>
              <a:t>Gender = soziale Geschlecht  </a:t>
            </a:r>
          </a:p>
          <a:p>
            <a:endParaRPr lang="de-DE" sz="3200" dirty="0" smtClean="0">
              <a:latin typeface="+mj-lt"/>
            </a:endParaRPr>
          </a:p>
          <a:p>
            <a:r>
              <a:rPr lang="de-DE" sz="3200" dirty="0" smtClean="0">
                <a:latin typeface="+mj-lt"/>
              </a:rPr>
              <a:t>Geschlecht </a:t>
            </a:r>
            <a:r>
              <a:rPr lang="de-DE" sz="3200" dirty="0">
                <a:latin typeface="+mj-lt"/>
              </a:rPr>
              <a:t>wird hergestellt = </a:t>
            </a:r>
            <a:r>
              <a:rPr lang="de-DE" sz="3200" dirty="0" err="1">
                <a:latin typeface="+mj-lt"/>
              </a:rPr>
              <a:t>Doing</a:t>
            </a:r>
            <a:r>
              <a:rPr lang="de-DE" sz="3200" dirty="0">
                <a:latin typeface="+mj-lt"/>
              </a:rPr>
              <a:t> Gender </a:t>
            </a:r>
          </a:p>
          <a:p>
            <a:endParaRPr lang="de-DE" sz="3200" dirty="0">
              <a:latin typeface="+mj-lt"/>
            </a:endParaRPr>
          </a:p>
          <a:p>
            <a:r>
              <a:rPr lang="de-DE" sz="3200" dirty="0" smtClean="0">
                <a:latin typeface="+mj-lt"/>
              </a:rPr>
              <a:t>Naturgegebenheit der Geschlechterrollen wird dadurch infrage gestellt! </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el 4"/>
          <p:cNvSpPr>
            <a:spLocks noGrp="1"/>
          </p:cNvSpPr>
          <p:nvPr>
            <p:ph type="title"/>
          </p:nvPr>
        </p:nvSpPr>
        <p:spPr>
          <a:xfrm>
            <a:off x="457200" y="641056"/>
            <a:ext cx="8229600" cy="1066800"/>
          </a:xfrm>
        </p:spPr>
        <p:txBody>
          <a:bodyPr>
            <a:normAutofit/>
          </a:bodyPr>
          <a:lstStyle/>
          <a:p>
            <a:r>
              <a:rPr lang="de-DE" sz="3200" dirty="0" smtClean="0">
                <a:solidFill>
                  <a:schemeClr val="accent2"/>
                </a:solidFill>
              </a:rPr>
              <a:t>1. Geschlecht und Behinderung</a:t>
            </a:r>
            <a:endParaRPr lang="de-DE" sz="3200" dirty="0">
              <a:solidFill>
                <a:schemeClr val="accent2"/>
              </a:solidFill>
            </a:endParaRPr>
          </a:p>
        </p:txBody>
      </p:sp>
      <p:sp>
        <p:nvSpPr>
          <p:cNvPr id="2" name="Textfeld 1"/>
          <p:cNvSpPr txBox="1"/>
          <p:nvPr/>
        </p:nvSpPr>
        <p:spPr>
          <a:xfrm>
            <a:off x="589660" y="1991170"/>
            <a:ext cx="8097140" cy="4031873"/>
          </a:xfrm>
          <a:prstGeom prst="rect">
            <a:avLst/>
          </a:prstGeom>
          <a:noFill/>
        </p:spPr>
        <p:txBody>
          <a:bodyPr wrap="square" rtlCol="0">
            <a:spAutoFit/>
          </a:bodyPr>
          <a:lstStyle/>
          <a:p>
            <a:r>
              <a:rPr lang="de-DE" sz="3200" dirty="0" smtClean="0">
                <a:latin typeface="+mj-lt"/>
              </a:rPr>
              <a:t>Unterscheidung zwischen Beeinträchtigung und Behinderung </a:t>
            </a:r>
            <a:endParaRPr lang="de-DE" sz="3200" dirty="0">
              <a:latin typeface="+mj-lt"/>
            </a:endParaRPr>
          </a:p>
          <a:p>
            <a:endParaRPr lang="de-DE" sz="3200" dirty="0" smtClean="0">
              <a:latin typeface="+mj-lt"/>
            </a:endParaRPr>
          </a:p>
          <a:p>
            <a:r>
              <a:rPr lang="de-DE" sz="3200" dirty="0" smtClean="0">
                <a:latin typeface="+mj-lt"/>
              </a:rPr>
              <a:t>auch Behinderung wird sozial hergestellt, also durch Beschränkung von Möglichkeiten, am Leben in der Gesellschaft gleichberechtigt teilzunehmen, z.B. durch Barrieren  </a:t>
            </a:r>
            <a:endParaRPr lang="de-DE" sz="3200" dirty="0">
              <a:latin typeface="+mj-lt"/>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8404493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el 4"/>
          <p:cNvSpPr txBox="1">
            <a:spLocks/>
          </p:cNvSpPr>
          <p:nvPr/>
        </p:nvSpPr>
        <p:spPr>
          <a:xfrm>
            <a:off x="457200" y="641384"/>
            <a:ext cx="8229600" cy="1066800"/>
          </a:xfrm>
          <a:prstGeom prst="rect">
            <a:avLst/>
          </a:prstGeom>
        </p:spPr>
        <p:txBody>
          <a:bodyPr vert="horz" anchor="ctr">
            <a:normAutofit lnSpcReduction="10000"/>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de-DE" sz="3200" dirty="0" smtClean="0">
                <a:solidFill>
                  <a:srgbClr val="438086"/>
                </a:solidFill>
              </a:rPr>
              <a:t>2. Geschlecht in der UN-Behindertenrechtskonvention </a:t>
            </a:r>
            <a:endParaRPr lang="de-DE" sz="3200" dirty="0">
              <a:solidFill>
                <a:srgbClr val="438086"/>
              </a:solidFill>
            </a:endParaRPr>
          </a:p>
        </p:txBody>
      </p:sp>
      <p:sp>
        <p:nvSpPr>
          <p:cNvPr id="3" name="Textfeld 2"/>
          <p:cNvSpPr txBox="1"/>
          <p:nvPr/>
        </p:nvSpPr>
        <p:spPr>
          <a:xfrm>
            <a:off x="649480" y="1877673"/>
            <a:ext cx="7830610" cy="4462760"/>
          </a:xfrm>
          <a:prstGeom prst="rect">
            <a:avLst/>
          </a:prstGeom>
          <a:noFill/>
        </p:spPr>
        <p:txBody>
          <a:bodyPr wrap="square" rtlCol="0">
            <a:spAutoFit/>
          </a:bodyPr>
          <a:lstStyle/>
          <a:p>
            <a:pPr>
              <a:spcAft>
                <a:spcPts val="1200"/>
              </a:spcAft>
            </a:pPr>
            <a:r>
              <a:rPr lang="de-DE" sz="2200" dirty="0" smtClean="0">
                <a:latin typeface="+mj-lt"/>
              </a:rPr>
              <a:t>Artikel 6: </a:t>
            </a:r>
          </a:p>
          <a:p>
            <a:pPr>
              <a:spcAft>
                <a:spcPts val="1200"/>
              </a:spcAft>
            </a:pPr>
            <a:r>
              <a:rPr lang="de-DE" sz="2200" dirty="0" smtClean="0">
                <a:latin typeface="+mj-lt"/>
              </a:rPr>
              <a:t>Die Vertragsstaaten anerkennen, dass Frauen und Mädchen mit Behinderungen mehrfacher Diskriminierung ausgesetzt sind, und ergreifen in dieser Hinsicht Maßnahmen, um zu gewährleisten, dass sie alle Menschenrechte und Grundfreiheiten voll und gleichberechtigt genießen können. </a:t>
            </a:r>
          </a:p>
          <a:p>
            <a:pPr>
              <a:spcAft>
                <a:spcPts val="1200"/>
              </a:spcAft>
            </a:pPr>
            <a:r>
              <a:rPr lang="de-DE" sz="2200" dirty="0" smtClean="0">
                <a:latin typeface="+mj-lt"/>
              </a:rPr>
              <a:t>Die Vertragsstaaten treffen alle geeigneten Maßnahmen zur Sicherung der vollen Entfaltung, der Förderung und der Stärkung der Autonomie der Frauen, um zu garantieren, dass sie die in diesem Übereinkommen genannten Menschenrechte und Grundfreiheiten ausüben und genießen können. </a:t>
            </a:r>
            <a:endParaRPr lang="de-DE" sz="2200" dirty="0">
              <a:latin typeface="+mj-lt"/>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el 4"/>
          <p:cNvSpPr txBox="1">
            <a:spLocks/>
          </p:cNvSpPr>
          <p:nvPr/>
        </p:nvSpPr>
        <p:spPr>
          <a:xfrm>
            <a:off x="457200" y="641384"/>
            <a:ext cx="8229600" cy="1066800"/>
          </a:xfrm>
          <a:prstGeom prst="rect">
            <a:avLst/>
          </a:prstGeom>
        </p:spPr>
        <p:txBody>
          <a:bodyPr vert="horz" anchor="ctr">
            <a:normAutofit lnSpcReduction="10000"/>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de-DE" sz="3200" dirty="0" smtClean="0">
                <a:solidFill>
                  <a:srgbClr val="438086"/>
                </a:solidFill>
              </a:rPr>
              <a:t>2. Geschlecht in der UN-Behindertenrechtskonvention </a:t>
            </a:r>
            <a:endParaRPr lang="de-DE" sz="3200" dirty="0">
              <a:solidFill>
                <a:srgbClr val="438086"/>
              </a:solidFill>
            </a:endParaRPr>
          </a:p>
        </p:txBody>
      </p:sp>
      <p:sp>
        <p:nvSpPr>
          <p:cNvPr id="3" name="Textfeld 2"/>
          <p:cNvSpPr txBox="1"/>
          <p:nvPr/>
        </p:nvSpPr>
        <p:spPr>
          <a:xfrm>
            <a:off x="649480" y="1877673"/>
            <a:ext cx="7830610" cy="4216539"/>
          </a:xfrm>
          <a:prstGeom prst="rect">
            <a:avLst/>
          </a:prstGeom>
          <a:noFill/>
        </p:spPr>
        <p:txBody>
          <a:bodyPr wrap="square" rtlCol="0">
            <a:spAutoFit/>
          </a:bodyPr>
          <a:lstStyle/>
          <a:p>
            <a:pPr>
              <a:spcAft>
                <a:spcPts val="1200"/>
              </a:spcAft>
            </a:pPr>
            <a:r>
              <a:rPr lang="de-DE" sz="2200" dirty="0" smtClean="0">
                <a:latin typeface="+mj-lt"/>
              </a:rPr>
              <a:t>Artikel 16: </a:t>
            </a:r>
          </a:p>
          <a:p>
            <a:pPr>
              <a:spcAft>
                <a:spcPts val="1200"/>
              </a:spcAft>
            </a:pPr>
            <a:r>
              <a:rPr lang="de-DE" sz="2200" dirty="0" smtClean="0">
                <a:latin typeface="+mj-lt"/>
              </a:rPr>
              <a:t>Freiheit von Ausbeutung, Gewalt und Missbrauch</a:t>
            </a:r>
          </a:p>
          <a:p>
            <a:pPr>
              <a:spcAft>
                <a:spcPts val="1200"/>
              </a:spcAft>
            </a:pPr>
            <a:r>
              <a:rPr lang="de-DE" sz="2200" dirty="0" smtClean="0">
                <a:latin typeface="+mj-lt"/>
              </a:rPr>
              <a:t>Artikel 19: </a:t>
            </a:r>
          </a:p>
          <a:p>
            <a:pPr>
              <a:spcAft>
                <a:spcPts val="1200"/>
              </a:spcAft>
            </a:pPr>
            <a:r>
              <a:rPr lang="de-DE" sz="2200" dirty="0" smtClean="0">
                <a:latin typeface="+mj-lt"/>
              </a:rPr>
              <a:t>Unabhängige Lebensführung und Einbeziehung in die Gemeinschaft </a:t>
            </a:r>
          </a:p>
          <a:p>
            <a:pPr>
              <a:spcAft>
                <a:spcPts val="1200"/>
              </a:spcAft>
            </a:pPr>
            <a:r>
              <a:rPr lang="de-DE" sz="2200" dirty="0" smtClean="0">
                <a:latin typeface="+mj-lt"/>
              </a:rPr>
              <a:t>Artikel 22:</a:t>
            </a:r>
          </a:p>
          <a:p>
            <a:pPr>
              <a:spcAft>
                <a:spcPts val="1200"/>
              </a:spcAft>
            </a:pPr>
            <a:r>
              <a:rPr lang="de-DE" sz="2200" dirty="0" smtClean="0">
                <a:latin typeface="+mj-lt"/>
              </a:rPr>
              <a:t>Achtung der Privatsphäre</a:t>
            </a:r>
          </a:p>
          <a:p>
            <a:pPr>
              <a:spcAft>
                <a:spcPts val="1200"/>
              </a:spcAft>
            </a:pPr>
            <a:r>
              <a:rPr lang="de-DE" sz="2200" dirty="0" smtClean="0">
                <a:latin typeface="+mj-lt"/>
              </a:rPr>
              <a:t>Artikel 23: </a:t>
            </a:r>
          </a:p>
          <a:p>
            <a:pPr>
              <a:spcAft>
                <a:spcPts val="1200"/>
              </a:spcAft>
            </a:pPr>
            <a:r>
              <a:rPr lang="de-DE" sz="2200" dirty="0" smtClean="0">
                <a:latin typeface="+mj-lt"/>
              </a:rPr>
              <a:t>Achtung der Wohnung und der Familie  </a:t>
            </a:r>
            <a:endParaRPr lang="de-DE" sz="2200" dirty="0">
              <a:latin typeface="+mj-lt"/>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el 4"/>
          <p:cNvSpPr>
            <a:spLocks noGrp="1"/>
          </p:cNvSpPr>
          <p:nvPr>
            <p:ph type="title"/>
          </p:nvPr>
        </p:nvSpPr>
        <p:spPr>
          <a:xfrm>
            <a:off x="457200" y="810873"/>
            <a:ext cx="8229600" cy="1066800"/>
          </a:xfrm>
        </p:spPr>
        <p:txBody>
          <a:bodyPr>
            <a:normAutofit fontScale="90000"/>
          </a:bodyPr>
          <a:lstStyle/>
          <a:p>
            <a:r>
              <a:rPr lang="de-DE" sz="3200" dirty="0" smtClean="0">
                <a:solidFill>
                  <a:srgbClr val="438086"/>
                </a:solidFill>
              </a:rPr>
              <a:t>3. Lebenssituation von Frauen und Männern mit Behinderung </a:t>
            </a:r>
            <a:endParaRPr lang="de-DE" sz="3200" dirty="0">
              <a:solidFill>
                <a:srgbClr val="438086"/>
              </a:solidFill>
            </a:endParaRPr>
          </a:p>
        </p:txBody>
      </p:sp>
      <p:sp>
        <p:nvSpPr>
          <p:cNvPr id="8" name="Textfeld 7"/>
          <p:cNvSpPr txBox="1"/>
          <p:nvPr/>
        </p:nvSpPr>
        <p:spPr>
          <a:xfrm>
            <a:off x="457200" y="1918187"/>
            <a:ext cx="8229600" cy="4939813"/>
          </a:xfrm>
          <a:prstGeom prst="rect">
            <a:avLst/>
          </a:prstGeom>
          <a:noFill/>
        </p:spPr>
        <p:txBody>
          <a:bodyPr wrap="square" rtlCol="0">
            <a:spAutoFit/>
          </a:bodyPr>
          <a:lstStyle/>
          <a:p>
            <a:pPr marL="358775" indent="-358775">
              <a:spcAft>
                <a:spcPts val="1800"/>
              </a:spcAft>
              <a:buFont typeface="Arial"/>
              <a:buChar char="•"/>
            </a:pPr>
            <a:r>
              <a:rPr lang="de-DE" sz="2400" dirty="0" smtClean="0">
                <a:latin typeface="+mj-lt"/>
              </a:rPr>
              <a:t>wenig geschlechtsspezifische Beachtung von Männern und Frauen mit Behinderungen </a:t>
            </a:r>
          </a:p>
          <a:p>
            <a:pPr marL="358775" indent="-358775">
              <a:spcAft>
                <a:spcPts val="1800"/>
              </a:spcAft>
              <a:buFont typeface="Arial"/>
              <a:buChar char="•"/>
            </a:pPr>
            <a:r>
              <a:rPr lang="de-DE" sz="2400" dirty="0" smtClean="0">
                <a:latin typeface="+mj-lt"/>
              </a:rPr>
              <a:t>Absprechen von Sexualität und damit verbundene Einschränkungen </a:t>
            </a:r>
          </a:p>
          <a:p>
            <a:pPr marL="358775" indent="-358775">
              <a:spcAft>
                <a:spcPts val="1800"/>
              </a:spcAft>
              <a:buFont typeface="Arial"/>
              <a:buChar char="•"/>
            </a:pPr>
            <a:r>
              <a:rPr lang="de-DE" sz="2400" dirty="0" smtClean="0">
                <a:latin typeface="+mj-lt"/>
              </a:rPr>
              <a:t>stark institutionalisierte Lebensläufe mit wenig Wahl- und Selbstbestimmungsmöglichkeiten </a:t>
            </a:r>
          </a:p>
          <a:p>
            <a:pPr marL="358775" indent="-358775">
              <a:spcAft>
                <a:spcPts val="1800"/>
              </a:spcAft>
              <a:buFont typeface="Arial"/>
              <a:buChar char="•"/>
            </a:pPr>
            <a:r>
              <a:rPr lang="de-DE" sz="2400" dirty="0" smtClean="0">
                <a:latin typeface="+mj-lt"/>
              </a:rPr>
              <a:t>das Recht auf Gründung einer Familie wird abgesprochen</a:t>
            </a:r>
          </a:p>
          <a:p>
            <a:pPr marL="358775" indent="-358775">
              <a:spcAft>
                <a:spcPts val="1800"/>
              </a:spcAft>
              <a:buFont typeface="Arial"/>
              <a:buChar char="•"/>
            </a:pPr>
            <a:r>
              <a:rPr lang="de-DE" sz="2400" dirty="0" smtClean="0">
                <a:latin typeface="+mj-lt"/>
              </a:rPr>
              <a:t>hohe Betroffenheit von Gewalt</a:t>
            </a:r>
          </a:p>
          <a:p>
            <a:pPr marL="358775" indent="-358775" algn="r">
              <a:spcAft>
                <a:spcPts val="1800"/>
              </a:spcAft>
            </a:pPr>
            <a:r>
              <a:rPr lang="de-DE" sz="2400" dirty="0" smtClean="0">
                <a:latin typeface="+mj-lt"/>
              </a:rPr>
              <a:t>		</a:t>
            </a:r>
            <a:r>
              <a:rPr lang="de-DE" sz="1400" dirty="0" smtClean="0">
                <a:latin typeface="+mj-lt"/>
              </a:rPr>
              <a:t>(vgl. zusammenfassend Römisch 2011)</a:t>
            </a:r>
            <a:r>
              <a:rPr lang="de-DE" sz="2400" dirty="0" smtClean="0">
                <a:latin typeface="+mj-lt"/>
              </a:rPr>
              <a:t> </a:t>
            </a:r>
            <a:endParaRPr lang="de-DE" sz="2400" dirty="0">
              <a:latin typeface="+mj-lt"/>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el 4"/>
          <p:cNvSpPr>
            <a:spLocks noGrp="1"/>
          </p:cNvSpPr>
          <p:nvPr>
            <p:ph type="title"/>
          </p:nvPr>
        </p:nvSpPr>
        <p:spPr>
          <a:xfrm>
            <a:off x="457200" y="654212"/>
            <a:ext cx="8229600" cy="1066800"/>
          </a:xfrm>
        </p:spPr>
        <p:txBody>
          <a:bodyPr>
            <a:normAutofit fontScale="90000"/>
          </a:bodyPr>
          <a:lstStyle/>
          <a:p>
            <a:r>
              <a:rPr lang="de-DE" sz="3200" dirty="0" smtClean="0">
                <a:solidFill>
                  <a:srgbClr val="438086"/>
                </a:solidFill>
              </a:rPr>
              <a:t>4. Mehrdimensionale Diskriminierung behinderter Frauen </a:t>
            </a:r>
            <a:endParaRPr lang="de-DE" sz="3200" dirty="0">
              <a:solidFill>
                <a:srgbClr val="438086"/>
              </a:solidFill>
            </a:endParaRPr>
          </a:p>
        </p:txBody>
      </p:sp>
      <p:sp>
        <p:nvSpPr>
          <p:cNvPr id="8" name="Textfeld 7"/>
          <p:cNvSpPr txBox="1"/>
          <p:nvPr/>
        </p:nvSpPr>
        <p:spPr>
          <a:xfrm>
            <a:off x="457200" y="1779687"/>
            <a:ext cx="7543800" cy="5078313"/>
          </a:xfrm>
          <a:prstGeom prst="rect">
            <a:avLst/>
          </a:prstGeom>
          <a:noFill/>
        </p:spPr>
        <p:txBody>
          <a:bodyPr wrap="square" rtlCol="0">
            <a:spAutoFit/>
          </a:bodyPr>
          <a:lstStyle/>
          <a:p>
            <a:pPr marL="358775" indent="-358775">
              <a:spcAft>
                <a:spcPts val="1800"/>
              </a:spcAft>
              <a:buFont typeface="Arial"/>
              <a:buChar char="•"/>
            </a:pPr>
            <a:r>
              <a:rPr lang="de-DE" sz="2400" dirty="0" smtClean="0">
                <a:latin typeface="+mj-lt"/>
              </a:rPr>
              <a:t>Institutionen orientieren sich an Normalvorstellungen zu Behinderung und Geschlecht </a:t>
            </a:r>
          </a:p>
          <a:p>
            <a:pPr marL="358775" indent="-358775">
              <a:spcAft>
                <a:spcPts val="1800"/>
              </a:spcAft>
              <a:buFont typeface="Arial"/>
              <a:buChar char="•"/>
            </a:pPr>
            <a:r>
              <a:rPr lang="de-DE" sz="2400" dirty="0" smtClean="0">
                <a:latin typeface="+mj-lt"/>
              </a:rPr>
              <a:t>Lebensläufe behinderter Frauen weichen in zweifacher Weise vom „Normallebenslauf“ ab</a:t>
            </a:r>
          </a:p>
          <a:p>
            <a:pPr marL="358775" indent="-358775">
              <a:spcAft>
                <a:spcPts val="1800"/>
              </a:spcAft>
              <a:buFont typeface="Arial"/>
              <a:buChar char="•"/>
            </a:pPr>
            <a:r>
              <a:rPr lang="de-DE" sz="2400" dirty="0" smtClean="0">
                <a:latin typeface="+mj-lt"/>
              </a:rPr>
              <a:t>stärkere Betroffenheit von (sexualisierter) Gewalt </a:t>
            </a:r>
          </a:p>
          <a:p>
            <a:pPr marL="358775" indent="-358775">
              <a:spcAft>
                <a:spcPts val="1800"/>
              </a:spcAft>
              <a:buFont typeface="Arial"/>
              <a:buChar char="•"/>
            </a:pPr>
            <a:r>
              <a:rPr lang="de-DE" sz="2400" dirty="0" smtClean="0">
                <a:latin typeface="+mj-lt"/>
              </a:rPr>
              <a:t>aus der biologischen Möglichkeit einer Schwangerschaft ergeben sich zahlreiche Einschränkungen (Überbehütendes Erziehungsverhalten, pauschale Verhütung,...) </a:t>
            </a:r>
          </a:p>
          <a:p>
            <a:pPr marL="358775" indent="-358775" algn="r">
              <a:spcAft>
                <a:spcPts val="1800"/>
              </a:spcAft>
            </a:pPr>
            <a:r>
              <a:rPr lang="de-DE" sz="1200" dirty="0" smtClean="0">
                <a:latin typeface="+mj-lt"/>
              </a:rPr>
              <a:t>(vgl. Zinsmeister 2007; Römisch 2011) </a:t>
            </a:r>
            <a:endParaRPr lang="de-DE" sz="1200" dirty="0">
              <a:latin typeface="+mj-l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extplatzhalter 2"/>
          <p:cNvSpPr txBox="1">
            <a:spLocks/>
          </p:cNvSpPr>
          <p:nvPr/>
        </p:nvSpPr>
        <p:spPr>
          <a:xfrm>
            <a:off x="457200" y="2219189"/>
            <a:ext cx="7772400" cy="3194093"/>
          </a:xfrm>
          <a:prstGeom prst="rect">
            <a:avLst/>
          </a:prstGeom>
          <a:noFill/>
          <a:ln>
            <a:noFill/>
          </a:ln>
        </p:spPr>
        <p:style>
          <a:lnRef idx="1">
            <a:schemeClr val="accent6"/>
          </a:lnRef>
          <a:fillRef idx="2">
            <a:schemeClr val="accent6"/>
          </a:fillRef>
          <a:effectRef idx="1">
            <a:schemeClr val="accent6"/>
          </a:effectRef>
          <a:fontRef idx="minor">
            <a:schemeClr val="dk1"/>
          </a:fontRef>
        </p:style>
        <p:txBody>
          <a:bodyPr vert="horz" anchor="t">
            <a:noAutofit/>
          </a:bodyPr>
          <a:lstStyle/>
          <a:p>
            <a:pPr marL="45720" marR="0" lvl="0" indent="0" algn="just" defTabSz="914400" rtl="0" eaLnBrk="1" fontAlgn="auto" latinLnBrk="0" hangingPunct="1">
              <a:lnSpc>
                <a:spcPct val="100000"/>
              </a:lnSpc>
              <a:spcBef>
                <a:spcPts val="300"/>
              </a:spcBef>
              <a:spcAft>
                <a:spcPts val="0"/>
              </a:spcAft>
              <a:buClr>
                <a:schemeClr val="accent3"/>
              </a:buClr>
              <a:buSzTx/>
              <a:tabLst/>
              <a:defRPr/>
            </a:pPr>
            <a:endParaRPr lang="de-DE" sz="2000" dirty="0" smtClean="0">
              <a:solidFill>
                <a:schemeClr val="tx2"/>
              </a:solidFill>
              <a:latin typeface="+mj-lt"/>
            </a:endParaRPr>
          </a:p>
          <a:p>
            <a:pPr marL="45720" marR="0" lvl="0" indent="0" algn="just" defTabSz="914400" rtl="0" eaLnBrk="1" fontAlgn="auto" latinLnBrk="0" hangingPunct="1">
              <a:lnSpc>
                <a:spcPct val="100000"/>
              </a:lnSpc>
              <a:spcBef>
                <a:spcPts val="300"/>
              </a:spcBef>
              <a:spcAft>
                <a:spcPts val="0"/>
              </a:spcAft>
              <a:buClr>
                <a:schemeClr val="accent3"/>
              </a:buClr>
              <a:buSzTx/>
              <a:tabLst/>
              <a:defRPr/>
            </a:pPr>
            <a:endParaRPr lang="de-DE" sz="2000" dirty="0" smtClean="0">
              <a:solidFill>
                <a:schemeClr val="tx2"/>
              </a:solidFill>
              <a:latin typeface="+mj-lt"/>
            </a:endParaRPr>
          </a:p>
          <a:p>
            <a:pPr marL="45720" marR="0" lvl="0" indent="0" algn="just" defTabSz="914400" rtl="0" eaLnBrk="1" fontAlgn="auto" latinLnBrk="0" hangingPunct="1">
              <a:lnSpc>
                <a:spcPct val="100000"/>
              </a:lnSpc>
              <a:spcBef>
                <a:spcPts val="300"/>
              </a:spcBef>
              <a:spcAft>
                <a:spcPts val="0"/>
              </a:spcAft>
              <a:buClr>
                <a:schemeClr val="accent3"/>
              </a:buClr>
              <a:buSzTx/>
              <a:tabLst/>
              <a:defRPr/>
            </a:pPr>
            <a:endParaRPr lang="de-DE" sz="2000" dirty="0" smtClean="0">
              <a:solidFill>
                <a:schemeClr val="tx2"/>
              </a:solidFill>
              <a:latin typeface="+mj-lt"/>
            </a:endParaRPr>
          </a:p>
          <a:p>
            <a:pPr marL="45720" marR="0" lvl="0" indent="0" algn="just" defTabSz="914400" rtl="0" eaLnBrk="1" fontAlgn="auto" latinLnBrk="0" hangingPunct="1">
              <a:lnSpc>
                <a:spcPct val="100000"/>
              </a:lnSpc>
              <a:spcBef>
                <a:spcPts val="300"/>
              </a:spcBef>
              <a:spcAft>
                <a:spcPts val="0"/>
              </a:spcAft>
              <a:buClr>
                <a:schemeClr val="accent3"/>
              </a:buClr>
              <a:buSzTx/>
              <a:tabLst/>
              <a:defRPr/>
            </a:pPr>
            <a:endParaRPr lang="de-DE" sz="2000" dirty="0" smtClean="0">
              <a:solidFill>
                <a:schemeClr val="tx2"/>
              </a:solidFill>
              <a:latin typeface="+mj-lt"/>
            </a:endParaRPr>
          </a:p>
          <a:p>
            <a:pPr marL="45720" marR="0" lvl="0" indent="0" algn="just" defTabSz="914400" rtl="0" eaLnBrk="1" fontAlgn="auto" latinLnBrk="0" hangingPunct="1">
              <a:lnSpc>
                <a:spcPct val="100000"/>
              </a:lnSpc>
              <a:spcBef>
                <a:spcPts val="300"/>
              </a:spcBef>
              <a:spcAft>
                <a:spcPts val="0"/>
              </a:spcAft>
              <a:buClr>
                <a:schemeClr val="accent3"/>
              </a:buClr>
              <a:buSzTx/>
              <a:tabLst/>
              <a:defRPr/>
            </a:pPr>
            <a:endParaRPr lang="de-DE" sz="2000" dirty="0" smtClean="0">
              <a:solidFill>
                <a:schemeClr val="tx2"/>
              </a:solidFill>
              <a:latin typeface="+mj-lt"/>
            </a:endParaRPr>
          </a:p>
          <a:p>
            <a:pPr marL="45720" marR="0" lvl="0" indent="0" algn="just" defTabSz="914400" rtl="0" eaLnBrk="1" fontAlgn="auto" latinLnBrk="0" hangingPunct="1">
              <a:lnSpc>
                <a:spcPct val="100000"/>
              </a:lnSpc>
              <a:spcBef>
                <a:spcPts val="300"/>
              </a:spcBef>
              <a:spcAft>
                <a:spcPts val="0"/>
              </a:spcAft>
              <a:buClr>
                <a:schemeClr val="accent3"/>
              </a:buClr>
              <a:buSzTx/>
              <a:tabLst/>
              <a:defRPr/>
            </a:pPr>
            <a:endParaRPr lang="de-DE" sz="2000" dirty="0" smtClean="0">
              <a:solidFill>
                <a:schemeClr val="tx2"/>
              </a:solidFill>
              <a:latin typeface="+mj-lt"/>
            </a:endParaRPr>
          </a:p>
        </p:txBody>
      </p:sp>
      <p:sp>
        <p:nvSpPr>
          <p:cNvPr id="4" name="Textfeld 3"/>
          <p:cNvSpPr txBox="1"/>
          <p:nvPr/>
        </p:nvSpPr>
        <p:spPr>
          <a:xfrm>
            <a:off x="457200" y="1706082"/>
            <a:ext cx="8229600" cy="861774"/>
          </a:xfrm>
          <a:prstGeom prst="rect">
            <a:avLst/>
          </a:prstGeom>
          <a:noFill/>
        </p:spPr>
        <p:txBody>
          <a:bodyPr wrap="square" rtlCol="0">
            <a:spAutoFit/>
          </a:bodyPr>
          <a:lstStyle/>
          <a:p>
            <a:endParaRPr lang="de-DE" sz="1400" smtClean="0"/>
          </a:p>
          <a:p>
            <a:endParaRPr lang="de-DE" dirty="0" smtClean="0"/>
          </a:p>
          <a:p>
            <a:endParaRPr lang="de-DE" dirty="0"/>
          </a:p>
        </p:txBody>
      </p:sp>
      <p:sp>
        <p:nvSpPr>
          <p:cNvPr id="8" name="Textfeld 7"/>
          <p:cNvSpPr txBox="1"/>
          <p:nvPr/>
        </p:nvSpPr>
        <p:spPr>
          <a:xfrm>
            <a:off x="269413" y="1706082"/>
            <a:ext cx="7960187" cy="2646879"/>
          </a:xfrm>
          <a:prstGeom prst="rect">
            <a:avLst/>
          </a:prstGeom>
          <a:noFill/>
        </p:spPr>
        <p:txBody>
          <a:bodyPr wrap="square" rtlCol="0">
            <a:spAutoFit/>
          </a:bodyPr>
          <a:lstStyle/>
          <a:p>
            <a:pPr>
              <a:spcAft>
                <a:spcPts val="2400"/>
              </a:spcAft>
            </a:pPr>
            <a:r>
              <a:rPr lang="de-DE" dirty="0" smtClean="0">
                <a:latin typeface="+mj-lt"/>
              </a:rPr>
              <a:t>Jacob, Jutta; </a:t>
            </a:r>
            <a:r>
              <a:rPr lang="de-DE" dirty="0" err="1" smtClean="0">
                <a:latin typeface="+mj-lt"/>
              </a:rPr>
              <a:t>Köbsell</a:t>
            </a:r>
            <a:r>
              <a:rPr lang="de-DE" dirty="0" smtClean="0">
                <a:latin typeface="+mj-lt"/>
              </a:rPr>
              <a:t>, Swantje &amp; Wollrad, </a:t>
            </a:r>
            <a:r>
              <a:rPr lang="de-DE" dirty="0" err="1" smtClean="0">
                <a:latin typeface="+mj-lt"/>
              </a:rPr>
              <a:t>Eske</a:t>
            </a:r>
            <a:r>
              <a:rPr lang="de-DE" dirty="0" smtClean="0">
                <a:latin typeface="+mj-lt"/>
              </a:rPr>
              <a:t> (Hg., 2010). </a:t>
            </a:r>
            <a:r>
              <a:rPr lang="de-DE" dirty="0" err="1" smtClean="0">
                <a:latin typeface="+mj-lt"/>
              </a:rPr>
              <a:t>Gendering</a:t>
            </a:r>
            <a:r>
              <a:rPr lang="de-DE" dirty="0" smtClean="0">
                <a:latin typeface="+mj-lt"/>
              </a:rPr>
              <a:t> </a:t>
            </a:r>
            <a:r>
              <a:rPr lang="de-DE" dirty="0" err="1" smtClean="0">
                <a:latin typeface="+mj-lt"/>
              </a:rPr>
              <a:t>Disability</a:t>
            </a:r>
            <a:r>
              <a:rPr lang="de-DE" dirty="0" smtClean="0">
                <a:latin typeface="+mj-lt"/>
              </a:rPr>
              <a:t>. </a:t>
            </a:r>
            <a:r>
              <a:rPr lang="de-DE" dirty="0" err="1" smtClean="0">
                <a:latin typeface="+mj-lt"/>
              </a:rPr>
              <a:t>Intersektionale</a:t>
            </a:r>
            <a:r>
              <a:rPr lang="de-DE" dirty="0" smtClean="0">
                <a:latin typeface="+mj-lt"/>
              </a:rPr>
              <a:t> Aspekte von Behinderung und Geschlecht. Bielefeld: </a:t>
            </a:r>
            <a:r>
              <a:rPr lang="de-DE" dirty="0" err="1" smtClean="0">
                <a:latin typeface="+mj-lt"/>
              </a:rPr>
              <a:t>Trascript</a:t>
            </a:r>
            <a:r>
              <a:rPr lang="de-DE" dirty="0" smtClean="0">
                <a:latin typeface="+mj-lt"/>
              </a:rPr>
              <a:t>. </a:t>
            </a:r>
          </a:p>
          <a:p>
            <a:pPr>
              <a:spcAft>
                <a:spcPts val="2400"/>
              </a:spcAft>
            </a:pPr>
            <a:r>
              <a:rPr lang="de-DE" dirty="0" smtClean="0">
                <a:latin typeface="+mj-lt"/>
              </a:rPr>
              <a:t>Römisch, Kathrin (2011). Entwicklung weiblicher Lebensentwürfe unter Bedingungen geistiger Behinderung. Bad </a:t>
            </a:r>
            <a:r>
              <a:rPr lang="de-DE" dirty="0" err="1" smtClean="0">
                <a:latin typeface="+mj-lt"/>
              </a:rPr>
              <a:t>Heilbrunn</a:t>
            </a:r>
            <a:r>
              <a:rPr lang="de-DE" dirty="0" smtClean="0">
                <a:latin typeface="+mj-lt"/>
              </a:rPr>
              <a:t>: </a:t>
            </a:r>
            <a:r>
              <a:rPr lang="de-DE" dirty="0" err="1" smtClean="0">
                <a:latin typeface="+mj-lt"/>
              </a:rPr>
              <a:t>Klinkhardt</a:t>
            </a:r>
            <a:r>
              <a:rPr lang="de-DE" dirty="0" smtClean="0">
                <a:latin typeface="+mj-lt"/>
              </a:rPr>
              <a:t>. </a:t>
            </a:r>
          </a:p>
          <a:p>
            <a:pPr>
              <a:spcAft>
                <a:spcPts val="2400"/>
              </a:spcAft>
            </a:pPr>
            <a:r>
              <a:rPr lang="de-DE" dirty="0" smtClean="0">
                <a:latin typeface="+mj-lt"/>
              </a:rPr>
              <a:t>Zinsmeister, Julia (2007). Mehrdimensionale Diskriminierung. Baden-Baden: </a:t>
            </a:r>
            <a:r>
              <a:rPr lang="de-DE" dirty="0" err="1" smtClean="0">
                <a:latin typeface="+mj-lt"/>
              </a:rPr>
              <a:t>Nomos</a:t>
            </a:r>
            <a:r>
              <a:rPr lang="de-DE" dirty="0" smtClean="0">
                <a:latin typeface="+mj-lt"/>
              </a:rPr>
              <a:t>. </a:t>
            </a:r>
            <a:endParaRPr lang="de-DE" dirty="0">
              <a:latin typeface="+mj-lt"/>
            </a:endParaRPr>
          </a:p>
        </p:txBody>
      </p:sp>
      <p:sp>
        <p:nvSpPr>
          <p:cNvPr id="9" name="Titel 4"/>
          <p:cNvSpPr>
            <a:spLocks noGrp="1"/>
          </p:cNvSpPr>
          <p:nvPr>
            <p:ph type="title"/>
          </p:nvPr>
        </p:nvSpPr>
        <p:spPr>
          <a:xfrm>
            <a:off x="457200" y="654212"/>
            <a:ext cx="8229600" cy="1066800"/>
          </a:xfrm>
        </p:spPr>
        <p:txBody>
          <a:bodyPr>
            <a:normAutofit/>
          </a:bodyPr>
          <a:lstStyle/>
          <a:p>
            <a:r>
              <a:rPr lang="de-DE" sz="3200" dirty="0" smtClean="0">
                <a:solidFill>
                  <a:schemeClr val="accent2"/>
                </a:solidFill>
              </a:rPr>
              <a:t>5. Literatur </a:t>
            </a:r>
            <a:endParaRPr lang="de-DE" sz="3200" dirty="0">
              <a:solidFill>
                <a:schemeClr val="accent2"/>
              </a:solidFill>
            </a:endParaRP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hea">
  <a:themeElements>
    <a:clrScheme name="Rhea">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Rhea">
      <a:majorFont>
        <a:latin typeface="Trebuchet MS"/>
        <a:ea typeface=""/>
        <a:cs typeface=""/>
        <a:font script="Jpan" typeface="ＭＳ ゴシック"/>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ＭＳ 明朝"/>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Rhea">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Rhea.thmx</Template>
  <TotalTime>0</TotalTime>
  <Words>423</Words>
  <Application>Microsoft Macintosh PowerPoint</Application>
  <PresentationFormat>Bildschirmpräsentation (4:3)</PresentationFormat>
  <Paragraphs>58</Paragraphs>
  <Slides>9</Slides>
  <Notes>2</Notes>
  <HiddenSlides>0</HiddenSlides>
  <MMClips>0</MMClips>
  <ScaleCrop>false</ScaleCrop>
  <HeadingPairs>
    <vt:vector size="4" baseType="variant">
      <vt:variant>
        <vt:lpstr>Entwurfsvorlage</vt:lpstr>
      </vt:variant>
      <vt:variant>
        <vt:i4>1</vt:i4>
      </vt:variant>
      <vt:variant>
        <vt:lpstr>Folientitel</vt:lpstr>
      </vt:variant>
      <vt:variant>
        <vt:i4>9</vt:i4>
      </vt:variant>
    </vt:vector>
  </HeadingPairs>
  <TitlesOfParts>
    <vt:vector size="10" baseType="lpstr">
      <vt:lpstr>Rhea</vt:lpstr>
      <vt:lpstr>Frauen sind anders – Männer auch Geschlecht und Behinderung</vt:lpstr>
      <vt:lpstr>Gliederung</vt:lpstr>
      <vt:lpstr>1. Geschlecht und Behinderung</vt:lpstr>
      <vt:lpstr>1. Geschlecht und Behinderung</vt:lpstr>
      <vt:lpstr>Folie 5</vt:lpstr>
      <vt:lpstr>Folie 6</vt:lpstr>
      <vt:lpstr>3. Lebenssituation von Frauen und Männern mit Behinderung </vt:lpstr>
      <vt:lpstr>4. Mehrdimensionale Diskriminierung behinderter Frauen </vt:lpstr>
      <vt:lpstr>5. Literatur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Entwicklung weiblicher Lebensentwürfe unter Bedingungen geistiger Behinderung</dc:title>
  <dc:creator>Kathrin</dc:creator>
  <cp:lastModifiedBy>Kathrin</cp:lastModifiedBy>
  <cp:revision>134</cp:revision>
  <dcterms:created xsi:type="dcterms:W3CDTF">2013-06-02T10:31:38Z</dcterms:created>
  <dcterms:modified xsi:type="dcterms:W3CDTF">2013-06-02T10:36:56Z</dcterms:modified>
</cp:coreProperties>
</file>