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7" r:id="rId2"/>
    <p:sldMasterId id="2147483699" r:id="rId3"/>
    <p:sldMasterId id="2147483712" r:id="rId4"/>
  </p:sldMasterIdLst>
  <p:sldIdLst>
    <p:sldId id="256" r:id="rId5"/>
    <p:sldId id="262" r:id="rId6"/>
    <p:sldId id="257" r:id="rId7"/>
    <p:sldId id="260" r:id="rId8"/>
    <p:sldId id="261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BEFF"/>
    <a:srgbClr val="00339A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8" d="100"/>
          <a:sy n="78" d="100"/>
        </p:scale>
        <p:origin x="-114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96A0-56C2-4A8D-A915-8AAF94BDAFAA}" type="datetimeFigureOut">
              <a:rPr lang="en-GB" smtClean="0"/>
              <a:t>27/05/2013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0130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96A0-56C2-4A8D-A915-8AAF94BDAFAA}" type="datetimeFigureOut">
              <a:rPr lang="en-GB" smtClean="0"/>
              <a:t>27/05/2013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6344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96A0-56C2-4A8D-A915-8AAF94BDAFAA}" type="datetimeFigureOut">
              <a:rPr lang="en-GB" smtClean="0"/>
              <a:t>27/05/2013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62394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96A0-56C2-4A8D-A915-8AAF94BDAFAA}" type="datetimeFigureOut">
              <a:rPr lang="en-GB" smtClean="0"/>
              <a:t>27/05/2013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24388"/>
      </p:ext>
    </p:extLst>
  </p:cSld>
  <p:clrMapOvr>
    <a:masterClrMapping/>
  </p:clrMapOvr>
  <p:transition spd="slow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96A0-56C2-4A8D-A915-8AAF94BDAFAA}" type="datetimeFigureOut">
              <a:rPr lang="en-GB" smtClean="0"/>
              <a:t>27/05/2013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17596"/>
      </p:ext>
    </p:extLst>
  </p:cSld>
  <p:clrMapOvr>
    <a:masterClrMapping/>
  </p:clrMapOvr>
  <p:transition spd="slow"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96A0-56C2-4A8D-A915-8AAF94BDAFAA}" type="datetimeFigureOut">
              <a:rPr lang="en-GB" smtClean="0"/>
              <a:t>27/05/2013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172879"/>
      </p:ext>
    </p:extLst>
  </p:cSld>
  <p:clrMapOvr>
    <a:masterClrMapping/>
  </p:clrMapOvr>
  <p:transition spd="slow"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96A0-56C2-4A8D-A915-8AAF94BDAFAA}" type="datetimeFigureOut">
              <a:rPr lang="en-GB" smtClean="0"/>
              <a:t>27/05/2013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781218"/>
      </p:ext>
    </p:extLst>
  </p:cSld>
  <p:clrMapOvr>
    <a:masterClrMapping/>
  </p:clrMapOvr>
  <p:transition spd="slow"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96A0-56C2-4A8D-A915-8AAF94BDAFAA}" type="datetimeFigureOut">
              <a:rPr lang="en-GB" smtClean="0"/>
              <a:t>27/05/2013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513405"/>
      </p:ext>
    </p:extLst>
  </p:cSld>
  <p:clrMapOvr>
    <a:masterClrMapping/>
  </p:clrMapOvr>
  <p:transition spd="slow"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96A0-56C2-4A8D-A915-8AAF94BDAFAA}" type="datetimeFigureOut">
              <a:rPr lang="en-GB" smtClean="0"/>
              <a:t>27/05/2013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023025"/>
      </p:ext>
    </p:extLst>
  </p:cSld>
  <p:clrMapOvr>
    <a:masterClrMapping/>
  </p:clrMapOvr>
  <p:transition spd="slow"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96A0-56C2-4A8D-A915-8AAF94BDAFAA}" type="datetimeFigureOut">
              <a:rPr lang="en-GB" smtClean="0"/>
              <a:t>27/05/2013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487393"/>
      </p:ext>
    </p:extLst>
  </p:cSld>
  <p:clrMapOvr>
    <a:masterClrMapping/>
  </p:clrMapOvr>
  <p:transition spd="slow"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96A0-56C2-4A8D-A915-8AAF94BDAFAA}" type="datetimeFigureOut">
              <a:rPr lang="en-GB" smtClean="0"/>
              <a:t>27/05/2013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800951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96A0-56C2-4A8D-A915-8AAF94BDAFAA}" type="datetimeFigureOut">
              <a:rPr lang="en-GB" smtClean="0"/>
              <a:t>27/05/2013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8177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96A0-56C2-4A8D-A915-8AAF94BDAFAA}" type="datetimeFigureOut">
              <a:rPr lang="en-GB" smtClean="0"/>
              <a:t>27/05/2013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22893"/>
      </p:ext>
    </p:extLst>
  </p:cSld>
  <p:clrMapOvr>
    <a:masterClrMapping/>
  </p:clrMapOvr>
  <p:transition spd="slow"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96A0-56C2-4A8D-A915-8AAF94BDAFAA}" type="datetimeFigureOut">
              <a:rPr lang="en-GB" smtClean="0"/>
              <a:t>27/05/2013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190708"/>
      </p:ext>
    </p:extLst>
  </p:cSld>
  <p:clrMapOvr>
    <a:masterClrMapping/>
  </p:clrMapOvr>
  <p:transition spd="slow"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96A0-56C2-4A8D-A915-8AAF94BDAFAA}" type="datetimeFigureOut">
              <a:rPr lang="en-GB" smtClean="0"/>
              <a:t>27/05/2013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481143"/>
      </p:ext>
    </p:extLst>
  </p:cSld>
  <p:clrMapOvr>
    <a:masterClrMapping/>
  </p:clrMapOvr>
  <p:transition spd="slow">
    <p:wipe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96A0-56C2-4A8D-A915-8AAF94BDAFAA}" type="datetimeFigureOut">
              <a:rPr lang="en-GB" smtClean="0"/>
              <a:t>27/05/2013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24388"/>
      </p:ext>
    </p:extLst>
  </p:cSld>
  <p:clrMapOvr>
    <a:masterClrMapping/>
  </p:clrMapOvr>
  <p:transition spd="slow">
    <p:wipe dir="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96A0-56C2-4A8D-A915-8AAF94BDAFAA}" type="datetimeFigureOut">
              <a:rPr lang="en-GB" smtClean="0"/>
              <a:t>27/05/2013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17596"/>
      </p:ext>
    </p:extLst>
  </p:cSld>
  <p:clrMapOvr>
    <a:masterClrMapping/>
  </p:clrMapOvr>
  <p:transition spd="slow">
    <p:wipe dir="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96A0-56C2-4A8D-A915-8AAF94BDAFAA}" type="datetimeFigureOut">
              <a:rPr lang="en-GB" smtClean="0"/>
              <a:t>27/05/2013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172879"/>
      </p:ext>
    </p:extLst>
  </p:cSld>
  <p:clrMapOvr>
    <a:masterClrMapping/>
  </p:clrMapOvr>
  <p:transition spd="slow">
    <p:wipe dir="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96A0-56C2-4A8D-A915-8AAF94BDAFAA}" type="datetimeFigureOut">
              <a:rPr lang="en-GB" smtClean="0"/>
              <a:t>27/05/2013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781218"/>
      </p:ext>
    </p:extLst>
  </p:cSld>
  <p:clrMapOvr>
    <a:masterClrMapping/>
  </p:clrMapOvr>
  <p:transition spd="slow">
    <p:wipe dir="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96A0-56C2-4A8D-A915-8AAF94BDAFAA}" type="datetimeFigureOut">
              <a:rPr lang="en-GB" smtClean="0"/>
              <a:t>27/05/2013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513405"/>
      </p:ext>
    </p:extLst>
  </p:cSld>
  <p:clrMapOvr>
    <a:masterClrMapping/>
  </p:clrMapOvr>
  <p:transition spd="slow">
    <p:wipe dir="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96A0-56C2-4A8D-A915-8AAF94BDAFAA}" type="datetimeFigureOut">
              <a:rPr lang="en-GB" smtClean="0"/>
              <a:t>27/05/2013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023025"/>
      </p:ext>
    </p:extLst>
  </p:cSld>
  <p:clrMapOvr>
    <a:masterClrMapping/>
  </p:clrMapOvr>
  <p:transition spd="slow">
    <p:wipe dir="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96A0-56C2-4A8D-A915-8AAF94BDAFAA}" type="datetimeFigureOut">
              <a:rPr lang="en-GB" smtClean="0"/>
              <a:t>27/05/2013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487393"/>
      </p:ext>
    </p:extLst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96A0-56C2-4A8D-A915-8AAF94BDAFAA}" type="datetimeFigureOut">
              <a:rPr lang="en-GB" smtClean="0"/>
              <a:t>27/05/2013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99994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96A0-56C2-4A8D-A915-8AAF94BDAFAA}" type="datetimeFigureOut">
              <a:rPr lang="en-GB" smtClean="0"/>
              <a:t>27/05/2013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800951"/>
      </p:ext>
    </p:extLst>
  </p:cSld>
  <p:clrMapOvr>
    <a:masterClrMapping/>
  </p:clrMapOvr>
  <p:transition spd="slow">
    <p:wipe dir="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96A0-56C2-4A8D-A915-8AAF94BDAFAA}" type="datetimeFigureOut">
              <a:rPr lang="en-GB" smtClean="0"/>
              <a:t>27/05/2013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22893"/>
      </p:ext>
    </p:extLst>
  </p:cSld>
  <p:clrMapOvr>
    <a:masterClrMapping/>
  </p:clrMapOvr>
  <p:transition spd="slow">
    <p:wipe dir="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96A0-56C2-4A8D-A915-8AAF94BDAFAA}" type="datetimeFigureOut">
              <a:rPr lang="en-GB" smtClean="0"/>
              <a:t>27/05/2013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190708"/>
      </p:ext>
    </p:extLst>
  </p:cSld>
  <p:clrMapOvr>
    <a:masterClrMapping/>
  </p:clrMapOvr>
  <p:transition spd="slow">
    <p:wipe dir="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96A0-56C2-4A8D-A915-8AAF94BDAFAA}" type="datetimeFigureOut">
              <a:rPr lang="en-GB" smtClean="0"/>
              <a:t>27/05/2013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481143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96A0-56C2-4A8D-A915-8AAF94BDAFAA}" type="datetimeFigureOut">
              <a:rPr lang="en-GB" smtClean="0"/>
              <a:t>27/05/2013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94273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96A0-56C2-4A8D-A915-8AAF94BDAFAA}" type="datetimeFigureOut">
              <a:rPr lang="en-GB" smtClean="0"/>
              <a:t>27/05/2013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16269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96A0-56C2-4A8D-A915-8AAF94BDAFAA}" type="datetimeFigureOut">
              <a:rPr lang="en-GB" smtClean="0"/>
              <a:t>27/05/2013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93079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96A0-56C2-4A8D-A915-8AAF94BDAFAA}" type="datetimeFigureOut">
              <a:rPr lang="en-GB" smtClean="0"/>
              <a:t>27/05/2013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13106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96A0-56C2-4A8D-A915-8AAF94BDAFAA}" type="datetimeFigureOut">
              <a:rPr lang="en-GB" smtClean="0"/>
              <a:t>27/05/2013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7245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96A0-56C2-4A8D-A915-8AAF94BDAFAA}" type="datetimeFigureOut">
              <a:rPr lang="en-GB" smtClean="0"/>
              <a:t>27/05/2013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15086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B96A0-56C2-4A8D-A915-8AAF94BDAFAA}" type="datetimeFigureOut">
              <a:rPr lang="en-GB" smtClean="0"/>
              <a:t>27/05/2013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89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fld id="{BA7672C9-582B-4CDA-AB91-979C1AA05128}" type="datetimeFigureOut">
              <a:rPr lang="nl-BE" smtClean="0"/>
              <a:pPr/>
              <a:t>27/05/2013</a:t>
            </a:fld>
            <a:endParaRPr lang="nl-B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endParaRPr lang="nl-B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fld id="{23710CD0-78E1-4BFC-906E-4A8DE286124C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B96A0-56C2-4A8D-A915-8AAF94BDAFAA}" type="datetimeFigureOut">
              <a:rPr lang="en-GB" smtClean="0"/>
              <a:t>27/05/2013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448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 spd="slow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B96A0-56C2-4A8D-A915-8AAF94BDAFAA}" type="datetimeFigureOut">
              <a:rPr lang="en-GB" smtClean="0"/>
              <a:t>27/05/2013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B76C7-D8CF-4F45-BAA5-76FDC2D0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448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ransition spd="slow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aspd.e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1268760"/>
            <a:ext cx="7380312" cy="1470025"/>
          </a:xfrm>
        </p:spPr>
        <p:txBody>
          <a:bodyPr>
            <a:normAutofit/>
          </a:bodyPr>
          <a:lstStyle/>
          <a:p>
            <a:pPr algn="r"/>
            <a:r>
              <a:rPr lang="en-GB" sz="3800" b="1" i="1" dirty="0" smtClean="0">
                <a:gradFill flip="none" rotWithShape="1">
                  <a:gsLst>
                    <a:gs pos="0">
                      <a:schemeClr val="accent1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1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lumMod val="75000"/>
                        <a:shade val="100000"/>
                        <a:satMod val="115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Symposium on the UNCRPD implementation </a:t>
            </a:r>
            <a:endParaRPr lang="en-GB" sz="3800" b="1" i="1" dirty="0">
              <a:gradFill flip="none" rotWithShape="1">
                <a:gsLst>
                  <a:gs pos="0">
                    <a:schemeClr val="accent1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1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75000"/>
                      <a:shade val="100000"/>
                      <a:satMod val="115000"/>
                    </a:schemeClr>
                  </a:gs>
                </a:gsLst>
                <a:lin ang="8100000" scaled="1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152" y="2708920"/>
            <a:ext cx="3170134" cy="2088232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GB" i="1" dirty="0" smtClean="0"/>
              <a:t>Bochum, June 2013</a:t>
            </a:r>
          </a:p>
          <a:p>
            <a:pPr algn="r"/>
            <a:r>
              <a:rPr lang="en-GB" i="1" dirty="0" smtClean="0"/>
              <a:t>Luk Zelderloo</a:t>
            </a:r>
          </a:p>
          <a:p>
            <a:pPr algn="r"/>
            <a:r>
              <a:rPr lang="en-GB" i="1" dirty="0" smtClean="0"/>
              <a:t>Secretary General</a:t>
            </a:r>
          </a:p>
          <a:p>
            <a:pPr algn="r"/>
            <a:r>
              <a:rPr lang="en-GB" i="1" dirty="0" smtClean="0"/>
              <a:t>EASPD</a:t>
            </a:r>
          </a:p>
          <a:p>
            <a:pPr algn="r"/>
            <a:r>
              <a:rPr lang="en-GB" i="1" dirty="0" smtClean="0">
                <a:hlinkClick r:id="rId2"/>
              </a:rPr>
              <a:t>www.easpd.eu</a:t>
            </a:r>
            <a:r>
              <a:rPr lang="en-GB" i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690320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>
          <a:xfrm>
            <a:off x="971600" y="1988841"/>
            <a:ext cx="7200800" cy="4320479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Availability </a:t>
            </a:r>
            <a:r>
              <a:rPr lang="en-US" sz="2200" dirty="0">
                <a:solidFill>
                  <a:srgbClr val="002060"/>
                </a:solidFill>
              </a:rPr>
              <a:t>of a services spectrum and free choice are crucial for the well-being of PWD.</a:t>
            </a:r>
          </a:p>
          <a:p>
            <a:pPr marL="0" indent="0">
              <a:buNone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Innovation </a:t>
            </a:r>
            <a:r>
              <a:rPr lang="en-US" sz="2200" dirty="0">
                <a:solidFill>
                  <a:srgbClr val="002060"/>
                </a:solidFill>
              </a:rPr>
              <a:t>in social service provision could contribute to sustainable solutions.</a:t>
            </a: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en-US" sz="2700" b="1" dirty="0" smtClean="0">
                <a:solidFill>
                  <a:srgbClr val="002060"/>
                </a:solidFill>
              </a:rPr>
              <a:t>Key </a:t>
            </a:r>
            <a:r>
              <a:rPr lang="en-US" sz="2700" b="1" dirty="0">
                <a:solidFill>
                  <a:srgbClr val="002060"/>
                </a:solidFill>
              </a:rPr>
              <a:t>issues: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>
                <a:solidFill>
                  <a:srgbClr val="002060"/>
                </a:solidFill>
              </a:rPr>
              <a:t>Capacity building is needed in Eastern European countries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>
                <a:solidFill>
                  <a:srgbClr val="002060"/>
                </a:solidFill>
              </a:rPr>
              <a:t>Needs assessment tools are to be developed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>
                <a:solidFill>
                  <a:srgbClr val="002060"/>
                </a:solidFill>
              </a:rPr>
              <a:t>Funding?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>
                <a:solidFill>
                  <a:srgbClr val="002060"/>
                </a:solidFill>
              </a:rPr>
              <a:t>New types of services, e.g. call centres, distance </a:t>
            </a:r>
            <a:r>
              <a:rPr lang="en-US" sz="2200" dirty="0" smtClean="0">
                <a:solidFill>
                  <a:srgbClr val="002060"/>
                </a:solidFill>
              </a:rPr>
              <a:t>support..</a:t>
            </a:r>
            <a:endParaRPr lang="nl-BE" sz="2000" dirty="0" smtClean="0">
              <a:latin typeface="Century Gothic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51520" y="1412776"/>
            <a:ext cx="8640960" cy="591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800" b="1" dirty="0" smtClean="0">
              <a:solidFill>
                <a:srgbClr val="002060"/>
              </a:solidFill>
              <a:latin typeface="+mj-lt"/>
            </a:endParaRPr>
          </a:p>
          <a:p>
            <a:pPr algn="ctr">
              <a:defRPr/>
            </a:pP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Availability of Services </a:t>
            </a:r>
            <a:endParaRPr lang="nl-BE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0" hangingPunct="0">
              <a:defRPr/>
            </a:pPr>
            <a:endParaRPr lang="en-US" sz="2400" dirty="0">
              <a:solidFill>
                <a:srgbClr val="002060"/>
              </a:solidFill>
              <a:latin typeface="Calibri" pitchFamily="34" charset="0"/>
              <a:ea typeface="Century Gothic" pitchFamily="34" charset="0"/>
              <a:cs typeface="Century Gothic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GB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Challenges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71600" y="2060848"/>
            <a:ext cx="7200800" cy="432048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en-GB" sz="2200" dirty="0" smtClean="0">
                <a:solidFill>
                  <a:srgbClr val="002060"/>
                </a:solidFill>
              </a:rPr>
              <a:t>All stakeholders have to contribute to the  development of efficient and cost effective service  systems.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GB" sz="2200" dirty="0" smtClean="0">
                <a:solidFill>
                  <a:srgbClr val="002060"/>
                </a:solidFill>
              </a:rPr>
              <a:t>Today’s society is complex. Only through well-organised cooperation and shared responsibility,  effective and efficient policy developments and  implementation is possible.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GB" sz="2400" dirty="0">
                <a:solidFill>
                  <a:srgbClr val="002060"/>
                </a:solidFill>
              </a:rPr>
              <a:t/>
            </a:r>
            <a:br>
              <a:rPr lang="en-GB" sz="2400" dirty="0">
                <a:solidFill>
                  <a:srgbClr val="002060"/>
                </a:solidFill>
              </a:rPr>
            </a:br>
            <a:r>
              <a:rPr lang="en-GB" sz="2900" b="1" dirty="0" smtClean="0">
                <a:solidFill>
                  <a:srgbClr val="002060"/>
                </a:solidFill>
              </a:rPr>
              <a:t>Key </a:t>
            </a:r>
            <a:r>
              <a:rPr lang="en-GB" sz="2900" b="1" dirty="0">
                <a:solidFill>
                  <a:srgbClr val="002060"/>
                </a:solidFill>
              </a:rPr>
              <a:t>issues: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GB" sz="2200" dirty="0">
                <a:solidFill>
                  <a:srgbClr val="002060"/>
                </a:solidFill>
              </a:rPr>
              <a:t> Identification of stakeholders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GB" sz="2200" dirty="0">
                <a:solidFill>
                  <a:srgbClr val="002060"/>
                </a:solidFill>
              </a:rPr>
              <a:t> Agreement on different roles and responsibilities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GB" sz="2200" dirty="0">
                <a:solidFill>
                  <a:srgbClr val="002060"/>
                </a:solidFill>
              </a:rPr>
              <a:t> Development of tools and instruments facilitating cooperation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GB" sz="2200" dirty="0">
                <a:solidFill>
                  <a:srgbClr val="002060"/>
                </a:solidFill>
              </a:rPr>
              <a:t> Funding of stakeholder cooperation </a:t>
            </a:r>
            <a:r>
              <a:rPr lang="nl-BE" sz="2200" dirty="0">
                <a:solidFill>
                  <a:srgbClr val="002060"/>
                </a:solidFill>
              </a:rPr>
              <a:t> 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GB" sz="2000" dirty="0" smtClean="0">
              <a:solidFill>
                <a:srgbClr val="31107A"/>
              </a:solidFill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GB" sz="2000" dirty="0" smtClean="0">
              <a:solidFill>
                <a:srgbClr val="31107A"/>
              </a:solidFill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GB" sz="2000" dirty="0" smtClean="0">
              <a:solidFill>
                <a:srgbClr val="31107A"/>
              </a:solidFill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nl-BE" sz="2000" b="1" dirty="0">
              <a:solidFill>
                <a:srgbClr val="31107A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51520" y="1412776"/>
            <a:ext cx="864096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Stakeholder 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Mainstream 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Cooperation</a:t>
            </a:r>
            <a:endParaRPr lang="en-US" sz="2400" dirty="0">
              <a:solidFill>
                <a:srgbClr val="002060"/>
              </a:solidFill>
              <a:latin typeface="Calibri" pitchFamily="34" charset="0"/>
              <a:ea typeface="Century Gothic" pitchFamily="34" charset="0"/>
              <a:cs typeface="Century Gothic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GB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Challenges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1520" y="1412776"/>
            <a:ext cx="8640960" cy="64807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1. The 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Frog Phenomenon</a:t>
            </a:r>
            <a:endParaRPr lang="nl-BE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4294967295"/>
          </p:nvPr>
        </p:nvSpPr>
        <p:spPr>
          <a:xfrm>
            <a:off x="2411760" y="1988840"/>
            <a:ext cx="5760640" cy="430993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>
                <a:solidFill>
                  <a:srgbClr val="002060"/>
                </a:solidFill>
              </a:rPr>
              <a:t>So</a:t>
            </a:r>
            <a:r>
              <a:rPr lang="en-US" sz="2400" b="1" dirty="0" smtClean="0">
                <a:solidFill>
                  <a:srgbClr val="002060"/>
                </a:solidFill>
              </a:rPr>
              <a:t>, </a:t>
            </a:r>
            <a:r>
              <a:rPr lang="en-US" sz="2400" b="1" dirty="0">
                <a:solidFill>
                  <a:srgbClr val="002060"/>
                </a:solidFill>
              </a:rPr>
              <a:t>needed is: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Focus </a:t>
            </a:r>
            <a:r>
              <a:rPr lang="en-US" sz="2200" dirty="0">
                <a:solidFill>
                  <a:srgbClr val="002060"/>
                </a:solidFill>
              </a:rPr>
              <a:t>on needs and needs assessment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Developing </a:t>
            </a:r>
            <a:r>
              <a:rPr lang="en-US" sz="2200" dirty="0">
                <a:solidFill>
                  <a:srgbClr val="002060"/>
                </a:solidFill>
              </a:rPr>
              <a:t>and showing alternatives (availability)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Explaining </a:t>
            </a:r>
            <a:r>
              <a:rPr lang="en-US" sz="2200" dirty="0">
                <a:solidFill>
                  <a:srgbClr val="002060"/>
                </a:solidFill>
              </a:rPr>
              <a:t>the importance of the change in  paradigm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Training </a:t>
            </a:r>
            <a:r>
              <a:rPr lang="en-US" sz="2200" dirty="0">
                <a:solidFill>
                  <a:srgbClr val="002060"/>
                </a:solidFill>
              </a:rPr>
              <a:t>change management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Training </a:t>
            </a:r>
            <a:r>
              <a:rPr lang="en-US" sz="2200" dirty="0">
                <a:solidFill>
                  <a:srgbClr val="002060"/>
                </a:solidFill>
              </a:rPr>
              <a:t>new skills for first line staff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Identify </a:t>
            </a:r>
            <a:r>
              <a:rPr lang="en-US" sz="2200" dirty="0">
                <a:solidFill>
                  <a:srgbClr val="002060"/>
                </a:solidFill>
              </a:rPr>
              <a:t>bottlenecks in legislation and underlying  frameworks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Alternative </a:t>
            </a:r>
            <a:r>
              <a:rPr lang="en-US" sz="2200" dirty="0">
                <a:solidFill>
                  <a:srgbClr val="002060"/>
                </a:solidFill>
              </a:rPr>
              <a:t>employment opportunities for staff</a:t>
            </a:r>
          </a:p>
        </p:txBody>
      </p:sp>
      <p:pic>
        <p:nvPicPr>
          <p:cNvPr id="22534" name="Picture 4" descr="frogboil"/>
          <p:cNvPicPr>
            <a:picLocks noGrp="1" noChangeAspect="1" noChangeArrowheads="1"/>
          </p:cNvPicPr>
          <p:nvPr>
            <p:ph type="ctrTitle" idx="4294967295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107504" y="2852936"/>
            <a:ext cx="2163364" cy="2232248"/>
          </a:xfrm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0" y="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GB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Towards </a:t>
            </a:r>
          </a:p>
          <a:p>
            <a:pPr algn="ctr">
              <a:spcBef>
                <a:spcPct val="0"/>
              </a:spcBef>
              <a:defRPr/>
            </a:pPr>
            <a:r>
              <a:rPr lang="en-GB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Community-based Living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Content Placeholder 2"/>
          <p:cNvSpPr>
            <a:spLocks noGrp="1"/>
          </p:cNvSpPr>
          <p:nvPr>
            <p:ph idx="4294967295"/>
          </p:nvPr>
        </p:nvSpPr>
        <p:spPr>
          <a:xfrm>
            <a:off x="2411760" y="2276872"/>
            <a:ext cx="5760640" cy="39604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So</a:t>
            </a:r>
            <a:r>
              <a:rPr lang="en-US" sz="2400" b="1" dirty="0">
                <a:solidFill>
                  <a:srgbClr val="002060"/>
                </a:solidFill>
              </a:rPr>
              <a:t>, needed is: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Socio-economic </a:t>
            </a:r>
            <a:r>
              <a:rPr lang="en-US" sz="2200" dirty="0">
                <a:solidFill>
                  <a:srgbClr val="002060"/>
                </a:solidFill>
              </a:rPr>
              <a:t>support mechanism for poor families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Communication </a:t>
            </a:r>
            <a:r>
              <a:rPr lang="en-US" sz="2200" dirty="0">
                <a:solidFill>
                  <a:srgbClr val="002060"/>
                </a:solidFill>
              </a:rPr>
              <a:t>support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Recognition </a:t>
            </a:r>
            <a:r>
              <a:rPr lang="en-US" sz="2200" dirty="0">
                <a:solidFill>
                  <a:srgbClr val="002060"/>
                </a:solidFill>
              </a:rPr>
              <a:t>of different </a:t>
            </a:r>
            <a:r>
              <a:rPr lang="en-US" sz="2200" dirty="0" smtClean="0">
                <a:solidFill>
                  <a:srgbClr val="002060"/>
                </a:solidFill>
              </a:rPr>
              <a:t>roles: parents/brothers</a:t>
            </a:r>
            <a:r>
              <a:rPr lang="en-US" sz="2200" dirty="0">
                <a:solidFill>
                  <a:srgbClr val="002060"/>
                </a:solidFill>
              </a:rPr>
              <a:t>, </a:t>
            </a:r>
            <a:r>
              <a:rPr lang="en-US" sz="2200" dirty="0" smtClean="0">
                <a:solidFill>
                  <a:srgbClr val="002060"/>
                </a:solidFill>
              </a:rPr>
              <a:t>sisters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idx="4294967295"/>
          </p:nvPr>
        </p:nvSpPr>
        <p:spPr>
          <a:xfrm>
            <a:off x="251520" y="1412776"/>
            <a:ext cx="8640960" cy="64807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nl-BE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2. </a:t>
            </a:r>
            <a:r>
              <a:rPr lang="nl-BE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Family </a:t>
            </a:r>
            <a:r>
              <a:rPr lang="nl-BE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Support</a:t>
            </a:r>
            <a:endParaRPr lang="nl-BE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08" y="2564904"/>
            <a:ext cx="1562100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0" y="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GB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Towards </a:t>
            </a:r>
          </a:p>
          <a:p>
            <a:pPr algn="ctr">
              <a:spcBef>
                <a:spcPct val="0"/>
              </a:spcBef>
              <a:defRPr/>
            </a:pPr>
            <a:r>
              <a:rPr lang="en-GB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Community-based Living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ontent Placeholder 2"/>
          <p:cNvSpPr>
            <a:spLocks noGrp="1"/>
          </p:cNvSpPr>
          <p:nvPr>
            <p:ph idx="4294967295"/>
          </p:nvPr>
        </p:nvSpPr>
        <p:spPr>
          <a:xfrm>
            <a:off x="2339752" y="2000250"/>
            <a:ext cx="583264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So, </a:t>
            </a:r>
            <a:r>
              <a:rPr lang="en-US" sz="2400" b="1" dirty="0">
                <a:solidFill>
                  <a:srgbClr val="002060"/>
                </a:solidFill>
              </a:rPr>
              <a:t>needed is: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Available </a:t>
            </a:r>
            <a:r>
              <a:rPr lang="en-US" sz="2200" dirty="0">
                <a:solidFill>
                  <a:srgbClr val="002060"/>
                </a:solidFill>
              </a:rPr>
              <a:t>information services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Aware </a:t>
            </a:r>
            <a:r>
              <a:rPr lang="en-US" sz="2200" dirty="0">
                <a:solidFill>
                  <a:srgbClr val="002060"/>
                </a:solidFill>
              </a:rPr>
              <a:t>and trained staff in maternity hospitals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Early </a:t>
            </a:r>
            <a:r>
              <a:rPr lang="en-US" sz="2200" dirty="0">
                <a:solidFill>
                  <a:srgbClr val="002060"/>
                </a:solidFill>
              </a:rPr>
              <a:t>intervention and ambulant services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Personal </a:t>
            </a:r>
            <a:r>
              <a:rPr lang="en-US" sz="2200" dirty="0">
                <a:solidFill>
                  <a:srgbClr val="002060"/>
                </a:solidFill>
              </a:rPr>
              <a:t>assistants in day care and schools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Respite </a:t>
            </a:r>
            <a:r>
              <a:rPr lang="en-US" sz="2200" dirty="0">
                <a:solidFill>
                  <a:srgbClr val="002060"/>
                </a:solidFill>
              </a:rPr>
              <a:t>care services and temporary care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Family </a:t>
            </a:r>
            <a:r>
              <a:rPr lang="en-US" sz="2200" dirty="0">
                <a:solidFill>
                  <a:srgbClr val="002060"/>
                </a:solidFill>
              </a:rPr>
              <a:t>support combined with support for </a:t>
            </a:r>
            <a:r>
              <a:rPr lang="en-US" sz="2200" dirty="0" smtClean="0">
                <a:solidFill>
                  <a:srgbClr val="002060"/>
                </a:solidFill>
              </a:rPr>
              <a:t>persons </a:t>
            </a:r>
            <a:r>
              <a:rPr lang="en-US" sz="2200" dirty="0">
                <a:solidFill>
                  <a:srgbClr val="002060"/>
                </a:solidFill>
              </a:rPr>
              <a:t>with disabilities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Focus </a:t>
            </a:r>
            <a:r>
              <a:rPr lang="en-US" sz="2200" dirty="0">
                <a:solidFill>
                  <a:srgbClr val="002060"/>
                </a:solidFill>
              </a:rPr>
              <a:t>on transition in life stages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Available </a:t>
            </a:r>
            <a:r>
              <a:rPr lang="en-US" sz="2200" dirty="0">
                <a:solidFill>
                  <a:srgbClr val="002060"/>
                </a:solidFill>
              </a:rPr>
              <a:t>support in mainstream education and health care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idx="4294967295"/>
          </p:nvPr>
        </p:nvSpPr>
        <p:spPr>
          <a:xfrm>
            <a:off x="251520" y="1412776"/>
            <a:ext cx="8640960" cy="64807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3. Service 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Spectrum </a:t>
            </a:r>
          </a:p>
        </p:txBody>
      </p:sp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03739" y="5441452"/>
            <a:ext cx="1768924" cy="141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GB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Towards </a:t>
            </a:r>
          </a:p>
          <a:p>
            <a:pPr algn="ctr">
              <a:spcBef>
                <a:spcPct val="0"/>
              </a:spcBef>
              <a:defRPr/>
            </a:pPr>
            <a:r>
              <a:rPr lang="en-GB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Community-based Living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052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251520" y="2829324"/>
            <a:ext cx="2016224" cy="2255860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endParaRPr lang="nl-BE" sz="2000" i="1" dirty="0" smtClean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r>
              <a:rPr lang="nl-BE" sz="2000" i="1" dirty="0" smtClean="0">
                <a:solidFill>
                  <a:srgbClr val="002060"/>
                </a:solidFill>
              </a:rPr>
              <a:t>The </a:t>
            </a:r>
            <a:r>
              <a:rPr lang="nl-BE" sz="2000" i="1" dirty="0">
                <a:solidFill>
                  <a:srgbClr val="002060"/>
                </a:solidFill>
              </a:rPr>
              <a:t>end of the total "institutions" means more flexible solutions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idx="4294967295"/>
          </p:nvPr>
        </p:nvSpPr>
        <p:spPr>
          <a:xfrm>
            <a:off x="195148" y="1412776"/>
            <a:ext cx="8697332" cy="64807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4. Develop 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Partnerships</a:t>
            </a:r>
            <a:endParaRPr lang="nl-BE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23556" name="Text Box 9"/>
          <p:cNvSpPr txBox="1">
            <a:spLocks noChangeArrowheads="1"/>
          </p:cNvSpPr>
          <p:nvPr/>
        </p:nvSpPr>
        <p:spPr bwMode="auto">
          <a:xfrm>
            <a:off x="2411761" y="2662425"/>
            <a:ext cx="5760639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002060"/>
                </a:solidFill>
              </a:rPr>
              <a:t>So, </a:t>
            </a:r>
            <a:r>
              <a:rPr lang="en-US" sz="2400" b="1" dirty="0">
                <a:solidFill>
                  <a:srgbClr val="002060"/>
                </a:solidFill>
              </a:rPr>
              <a:t>needed is</a:t>
            </a:r>
            <a:r>
              <a:rPr lang="en-US" sz="2000" b="1" dirty="0" smtClean="0">
                <a:solidFill>
                  <a:srgbClr val="002060"/>
                </a:solidFill>
                <a:latin typeface="Century Gothic" pitchFamily="34" charset="0"/>
              </a:rPr>
              <a:t>: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Invest </a:t>
            </a:r>
            <a:r>
              <a:rPr lang="en-US" sz="2200" dirty="0">
                <a:solidFill>
                  <a:srgbClr val="002060"/>
                </a:solidFill>
              </a:rPr>
              <a:t>in stakeholder cooperation and involvement    of people with disabilities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Recognition </a:t>
            </a:r>
            <a:r>
              <a:rPr lang="en-US" sz="2200" dirty="0">
                <a:solidFill>
                  <a:srgbClr val="002060"/>
                </a:solidFill>
              </a:rPr>
              <a:t>of different roles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Commitment </a:t>
            </a:r>
            <a:r>
              <a:rPr lang="en-US" sz="2200" dirty="0">
                <a:solidFill>
                  <a:srgbClr val="002060"/>
                </a:solidFill>
              </a:rPr>
              <a:t>of all partners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Mainstreaming</a:t>
            </a:r>
            <a:endParaRPr lang="en-US" sz="2200" dirty="0">
              <a:solidFill>
                <a:srgbClr val="002060"/>
              </a:solidFill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en-US" sz="2200" dirty="0">
              <a:solidFill>
                <a:srgbClr val="002060"/>
              </a:solidFill>
            </a:endParaRPr>
          </a:p>
        </p:txBody>
      </p:sp>
      <p:pic>
        <p:nvPicPr>
          <p:cNvPr id="23557" name="Picture 4" descr="stakeholdercooperation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068960"/>
            <a:ext cx="237703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0" y="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GB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Towards </a:t>
            </a:r>
          </a:p>
          <a:p>
            <a:pPr algn="ctr">
              <a:spcBef>
                <a:spcPct val="0"/>
              </a:spcBef>
              <a:defRPr/>
            </a:pPr>
            <a:r>
              <a:rPr lang="en-GB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Community-based Living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2339752" y="2420888"/>
            <a:ext cx="5832648" cy="388843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So, </a:t>
            </a:r>
            <a:r>
              <a:rPr lang="en-US" sz="2400" b="1" dirty="0">
                <a:solidFill>
                  <a:srgbClr val="002060"/>
                </a:solidFill>
              </a:rPr>
              <a:t>needed is: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Flexible </a:t>
            </a:r>
            <a:r>
              <a:rPr lang="en-US" sz="2200" dirty="0">
                <a:solidFill>
                  <a:srgbClr val="002060"/>
                </a:solidFill>
              </a:rPr>
              <a:t>time frames for services (pre-school programs)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Identify </a:t>
            </a:r>
            <a:r>
              <a:rPr lang="en-US" sz="2200" dirty="0">
                <a:solidFill>
                  <a:srgbClr val="002060"/>
                </a:solidFill>
              </a:rPr>
              <a:t>the number of persons living in the institutes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Stop </a:t>
            </a:r>
            <a:r>
              <a:rPr lang="en-US" sz="2200" dirty="0">
                <a:solidFill>
                  <a:srgbClr val="002060"/>
                </a:solidFill>
              </a:rPr>
              <a:t>investment in the buildings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Agreed </a:t>
            </a:r>
            <a:r>
              <a:rPr lang="en-US" sz="2200" dirty="0">
                <a:solidFill>
                  <a:srgbClr val="002060"/>
                </a:solidFill>
              </a:rPr>
              <a:t>plans for breakdown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Legal </a:t>
            </a:r>
            <a:r>
              <a:rPr lang="en-US" sz="2200" dirty="0">
                <a:solidFill>
                  <a:srgbClr val="002060"/>
                </a:solidFill>
              </a:rPr>
              <a:t>‘stop’</a:t>
            </a:r>
          </a:p>
          <a:p>
            <a:pPr eaLnBrk="1" hangingPunct="1"/>
            <a:endParaRPr lang="nl-BE" sz="2000" dirty="0" smtClean="0">
              <a:solidFill>
                <a:srgbClr val="31107A"/>
              </a:solidFill>
              <a:latin typeface="Century Gothic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idx="4294967295"/>
          </p:nvPr>
        </p:nvSpPr>
        <p:spPr>
          <a:xfrm>
            <a:off x="215516" y="1412776"/>
            <a:ext cx="8712968" cy="64807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5. Cut 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the Supply Line </a:t>
            </a:r>
            <a:endParaRPr lang="nl-BE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24581" name="Picture 4" descr="dweilenmetdekraano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67544" y="2857546"/>
            <a:ext cx="1595437" cy="201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0" y="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GB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Towards </a:t>
            </a:r>
          </a:p>
          <a:p>
            <a:pPr algn="ctr">
              <a:spcBef>
                <a:spcPct val="0"/>
              </a:spcBef>
              <a:defRPr/>
            </a:pPr>
            <a:r>
              <a:rPr lang="en-GB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Community-based Living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2411760" y="2276872"/>
            <a:ext cx="5760640" cy="4032448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en-US" sz="2200" b="1" dirty="0" smtClean="0">
                <a:solidFill>
                  <a:srgbClr val="002060"/>
                </a:solidFill>
              </a:rPr>
              <a:t>So, </a:t>
            </a:r>
            <a:r>
              <a:rPr lang="en-US" sz="2200" b="1" dirty="0">
                <a:solidFill>
                  <a:srgbClr val="002060"/>
                </a:solidFill>
              </a:rPr>
              <a:t>needed is: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200" dirty="0">
                <a:solidFill>
                  <a:srgbClr val="002060"/>
                </a:solidFill>
              </a:rPr>
              <a:t>Structural involvement of persons with disabilities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200" dirty="0">
                <a:solidFill>
                  <a:srgbClr val="002060"/>
                </a:solidFill>
              </a:rPr>
              <a:t>Identify perverting effects of not specific legislation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200" dirty="0">
                <a:solidFill>
                  <a:srgbClr val="002060"/>
                </a:solidFill>
              </a:rPr>
              <a:t>Include quality of life in quality of services instruments</a:t>
            </a:r>
          </a:p>
          <a:p>
            <a:pPr eaLnBrk="1" hangingPunct="1"/>
            <a:endParaRPr lang="nl-BE" sz="2000" dirty="0" smtClean="0">
              <a:solidFill>
                <a:srgbClr val="31107A"/>
              </a:solidFill>
              <a:latin typeface="Century Gothic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idx="4294967295"/>
          </p:nvPr>
        </p:nvSpPr>
        <p:spPr>
          <a:xfrm>
            <a:off x="215516" y="1412776"/>
            <a:ext cx="8712968" cy="64807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6. Install Snowball 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</a:t>
            </a:r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echanism</a:t>
            </a:r>
            <a:endParaRPr lang="nl-BE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GB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Towards </a:t>
            </a:r>
          </a:p>
          <a:p>
            <a:pPr algn="ctr">
              <a:spcBef>
                <a:spcPct val="0"/>
              </a:spcBef>
              <a:defRPr/>
            </a:pPr>
            <a:r>
              <a:rPr lang="en-GB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Community-based Living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5645" y="2924944"/>
            <a:ext cx="245683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73761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14313" y="1412776"/>
            <a:ext cx="8678167" cy="57606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10 key quality requirements for social services</a:t>
            </a:r>
            <a:endParaRPr lang="nl-BE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4294967295"/>
          </p:nvPr>
        </p:nvSpPr>
        <p:spPr>
          <a:xfrm>
            <a:off x="1691680" y="1988840"/>
            <a:ext cx="6480720" cy="4320480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To </a:t>
            </a:r>
            <a:r>
              <a:rPr lang="en-US" sz="2200" dirty="0">
                <a:solidFill>
                  <a:srgbClr val="002060"/>
                </a:solidFill>
              </a:rPr>
              <a:t>facilitate full participation, inclusion and equal citizenship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To </a:t>
            </a:r>
            <a:r>
              <a:rPr lang="en-US" sz="2200" dirty="0">
                <a:solidFill>
                  <a:srgbClr val="002060"/>
                </a:solidFill>
              </a:rPr>
              <a:t>be built around people with disabilities and their changing needs: tailor made – person centered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To </a:t>
            </a:r>
            <a:r>
              <a:rPr lang="en-US" sz="2200" dirty="0">
                <a:solidFill>
                  <a:srgbClr val="002060"/>
                </a:solidFill>
              </a:rPr>
              <a:t>be community based and rooted in society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To </a:t>
            </a:r>
            <a:r>
              <a:rPr lang="en-US" sz="2200" dirty="0">
                <a:solidFill>
                  <a:srgbClr val="002060"/>
                </a:solidFill>
              </a:rPr>
              <a:t>be set up in, and in close cooperation with the mainstream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Holistic </a:t>
            </a:r>
            <a:r>
              <a:rPr lang="en-US" sz="2200" dirty="0">
                <a:solidFill>
                  <a:srgbClr val="002060"/>
                </a:solidFill>
              </a:rPr>
              <a:t>approach </a:t>
            </a:r>
            <a:r>
              <a:rPr lang="en-US" sz="2200" dirty="0">
                <a:solidFill>
                  <a:srgbClr val="002060"/>
                </a:solidFill>
                <a:sym typeface="Wingdings" pitchFamily="2" charset="2"/>
              </a:rPr>
              <a:t></a:t>
            </a:r>
            <a:r>
              <a:rPr lang="en-US" sz="2200" dirty="0">
                <a:solidFill>
                  <a:srgbClr val="002060"/>
                </a:solidFill>
              </a:rPr>
              <a:t> multi faceted approach</a:t>
            </a:r>
          </a:p>
          <a:p>
            <a:pPr marL="457200" indent="-457200" eaLnBrk="1" hangingPunct="1">
              <a:lnSpc>
                <a:spcPct val="150000"/>
              </a:lnSpc>
              <a:buFont typeface="+mj-lt"/>
              <a:buAutoNum type="arabicPeriod"/>
            </a:pPr>
            <a:endParaRPr lang="nl-BE" sz="2200" dirty="0" smtClean="0">
              <a:latin typeface="Century Gothic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GB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Conclusions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614" y="3356992"/>
            <a:ext cx="1694786" cy="1540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14313" y="1412776"/>
            <a:ext cx="8678167" cy="57606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10 key quality requirements for social services</a:t>
            </a:r>
            <a:endParaRPr lang="nl-BE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4294967295"/>
          </p:nvPr>
        </p:nvSpPr>
        <p:spPr>
          <a:xfrm>
            <a:off x="1691680" y="1988840"/>
            <a:ext cx="6480720" cy="4320480"/>
          </a:xfrm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  <a:defRPr/>
            </a:pPr>
            <a:r>
              <a:rPr lang="en-GB" sz="2200" dirty="0" smtClean="0">
                <a:solidFill>
                  <a:srgbClr val="002060"/>
                </a:solidFill>
              </a:rPr>
              <a:t>6.    Be </a:t>
            </a:r>
            <a:r>
              <a:rPr lang="en-GB" sz="2200" dirty="0">
                <a:solidFill>
                  <a:srgbClr val="002060"/>
                </a:solidFill>
              </a:rPr>
              <a:t>provided by well trained and managed staff</a:t>
            </a:r>
          </a:p>
          <a:p>
            <a:pPr marL="0" indent="0">
              <a:lnSpc>
                <a:spcPct val="200000"/>
              </a:lnSpc>
              <a:buNone/>
              <a:defRPr/>
            </a:pPr>
            <a:r>
              <a:rPr lang="en-GB" sz="2200" dirty="0" smtClean="0">
                <a:solidFill>
                  <a:srgbClr val="002060"/>
                </a:solidFill>
              </a:rPr>
              <a:t>7.    Keep </a:t>
            </a:r>
            <a:r>
              <a:rPr lang="en-GB" sz="2200" dirty="0">
                <a:solidFill>
                  <a:srgbClr val="002060"/>
                </a:solidFill>
              </a:rPr>
              <a:t>the family together</a:t>
            </a:r>
          </a:p>
          <a:p>
            <a:pPr marL="0" indent="0">
              <a:lnSpc>
                <a:spcPct val="200000"/>
              </a:lnSpc>
              <a:buNone/>
              <a:defRPr/>
            </a:pPr>
            <a:r>
              <a:rPr lang="en-GB" sz="2200" dirty="0" smtClean="0">
                <a:solidFill>
                  <a:srgbClr val="002060"/>
                </a:solidFill>
              </a:rPr>
              <a:t>8.    Be </a:t>
            </a:r>
            <a:r>
              <a:rPr lang="en-GB" sz="2200" dirty="0">
                <a:solidFill>
                  <a:srgbClr val="002060"/>
                </a:solidFill>
              </a:rPr>
              <a:t>based on stakeholder cooperation</a:t>
            </a:r>
          </a:p>
          <a:p>
            <a:pPr marL="0" indent="0">
              <a:lnSpc>
                <a:spcPct val="200000"/>
              </a:lnSpc>
              <a:buNone/>
              <a:defRPr/>
            </a:pPr>
            <a:r>
              <a:rPr lang="en-GB" sz="2200" dirty="0" smtClean="0">
                <a:solidFill>
                  <a:srgbClr val="002060"/>
                </a:solidFill>
              </a:rPr>
              <a:t>9.    Ensure </a:t>
            </a:r>
            <a:r>
              <a:rPr lang="en-GB" sz="2200" dirty="0">
                <a:solidFill>
                  <a:srgbClr val="002060"/>
                </a:solidFill>
              </a:rPr>
              <a:t>security to all users</a:t>
            </a:r>
          </a:p>
          <a:p>
            <a:pPr marL="0" indent="0">
              <a:lnSpc>
                <a:spcPct val="200000"/>
              </a:lnSpc>
              <a:buNone/>
              <a:defRPr/>
            </a:pPr>
            <a:r>
              <a:rPr lang="en-GB" sz="2200" dirty="0" smtClean="0">
                <a:solidFill>
                  <a:srgbClr val="002060"/>
                </a:solidFill>
              </a:rPr>
              <a:t>10.  Allow </a:t>
            </a:r>
            <a:r>
              <a:rPr lang="en-GB" sz="2200" dirty="0">
                <a:solidFill>
                  <a:srgbClr val="002060"/>
                </a:solidFill>
              </a:rPr>
              <a:t>real and informed choices</a:t>
            </a:r>
          </a:p>
          <a:p>
            <a:pPr marL="457200" indent="-457200" eaLnBrk="1" hangingPunct="1">
              <a:lnSpc>
                <a:spcPct val="150000"/>
              </a:lnSpc>
              <a:buFont typeface="+mj-lt"/>
              <a:buAutoNum type="arabicPeriod"/>
            </a:pPr>
            <a:endParaRPr lang="nl-BE" sz="2200" dirty="0" smtClean="0">
              <a:latin typeface="Century Gothic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GB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Conclusions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614" y="3356992"/>
            <a:ext cx="1694786" cy="1540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701736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EASPD in Brief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636912"/>
            <a:ext cx="7200800" cy="3888432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70000"/>
              </a:lnSpc>
              <a:buFont typeface="Wingdings" pitchFamily="2" charset="2"/>
              <a:buChar char="Ø"/>
              <a:defRPr/>
            </a:pPr>
            <a:r>
              <a:rPr lang="en-GB" sz="6800" dirty="0" smtClean="0">
                <a:solidFill>
                  <a:srgbClr val="002060"/>
                </a:solidFill>
              </a:rPr>
              <a:t>Based </a:t>
            </a:r>
            <a:r>
              <a:rPr lang="en-GB" sz="6800" dirty="0">
                <a:solidFill>
                  <a:srgbClr val="002060"/>
                </a:solidFill>
              </a:rPr>
              <a:t>in Brussels, Not for Profit Organisation 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  <a:defRPr/>
            </a:pPr>
            <a:r>
              <a:rPr lang="en-GB" sz="6800" dirty="0" smtClean="0">
                <a:solidFill>
                  <a:srgbClr val="002060"/>
                </a:solidFill>
              </a:rPr>
              <a:t>Established </a:t>
            </a:r>
            <a:r>
              <a:rPr lang="en-GB" sz="6800" dirty="0">
                <a:solidFill>
                  <a:srgbClr val="002060"/>
                </a:solidFill>
              </a:rPr>
              <a:t>in 1996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  <a:defRPr/>
            </a:pPr>
            <a:r>
              <a:rPr lang="en-GB" sz="6800" dirty="0" smtClean="0">
                <a:solidFill>
                  <a:srgbClr val="002060"/>
                </a:solidFill>
              </a:rPr>
              <a:t>Objective</a:t>
            </a:r>
            <a:r>
              <a:rPr lang="en-GB" sz="6800" dirty="0">
                <a:solidFill>
                  <a:srgbClr val="002060"/>
                </a:solidFill>
              </a:rPr>
              <a:t>:  Equal opportunities for people with disabilities through effective and high quality service systems in Europe, which are affordable, available and adaptable. 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  <a:defRPr/>
            </a:pPr>
            <a:r>
              <a:rPr lang="en-GB" sz="6800" dirty="0" smtClean="0">
                <a:solidFill>
                  <a:srgbClr val="002060"/>
                </a:solidFill>
              </a:rPr>
              <a:t>EASPD </a:t>
            </a:r>
            <a:r>
              <a:rPr lang="en-GB" sz="6800" dirty="0">
                <a:solidFill>
                  <a:srgbClr val="002060"/>
                </a:solidFill>
              </a:rPr>
              <a:t>represents </a:t>
            </a:r>
            <a:r>
              <a:rPr lang="en-GB" sz="6800" dirty="0" smtClean="0">
                <a:solidFill>
                  <a:srgbClr val="002060"/>
                </a:solidFill>
              </a:rPr>
              <a:t>over10000 </a:t>
            </a:r>
            <a:r>
              <a:rPr lang="en-GB" sz="6800" dirty="0">
                <a:solidFill>
                  <a:srgbClr val="002060"/>
                </a:solidFill>
              </a:rPr>
              <a:t>service providers  in 32 European countries covering all disabilities.</a:t>
            </a:r>
          </a:p>
          <a:p>
            <a:pPr>
              <a:lnSpc>
                <a:spcPct val="120000"/>
              </a:lnSpc>
            </a:pPr>
            <a:endParaRPr lang="en-GB" dirty="0"/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251520" y="1412776"/>
            <a:ext cx="8640960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European Association of Service Providers for Persons with Disabilities</a:t>
            </a:r>
          </a:p>
        </p:txBody>
      </p:sp>
    </p:spTree>
    <p:extLst>
      <p:ext uri="{BB962C8B-B14F-4D97-AF65-F5344CB8AC3E}">
        <p14:creationId xmlns:p14="http://schemas.microsoft.com/office/powerpoint/2010/main" val="319834353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14313" y="1412776"/>
            <a:ext cx="8678167" cy="57606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If you fail to plan, you plan to fail</a:t>
            </a:r>
            <a:endParaRPr lang="nl-BE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4294967295"/>
          </p:nvPr>
        </p:nvSpPr>
        <p:spPr>
          <a:xfrm>
            <a:off x="1691680" y="2636912"/>
            <a:ext cx="5760640" cy="3672408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sz="2200" b="1" dirty="0" smtClean="0">
                <a:solidFill>
                  <a:srgbClr val="002060"/>
                </a:solidFill>
              </a:rPr>
              <a:t>Key challenges for the years to come: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  <a:defRPr/>
            </a:pPr>
            <a:r>
              <a:rPr lang="en-GB" sz="2200" dirty="0" smtClean="0">
                <a:solidFill>
                  <a:srgbClr val="002060"/>
                </a:solidFill>
              </a:rPr>
              <a:t>Bring the support to the people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  <a:defRPr/>
            </a:pPr>
            <a:r>
              <a:rPr lang="en-GB" sz="2200" dirty="0" smtClean="0">
                <a:solidFill>
                  <a:srgbClr val="002060"/>
                </a:solidFill>
              </a:rPr>
              <a:t>Bring know-how to the mainstream 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  <a:defRPr/>
            </a:pPr>
            <a:r>
              <a:rPr lang="en-GB" sz="2200" dirty="0" smtClean="0">
                <a:solidFill>
                  <a:srgbClr val="002060"/>
                </a:solidFill>
              </a:rPr>
              <a:t>Further develop knowledge and expertise </a:t>
            </a:r>
            <a:endParaRPr lang="en-GB" sz="2200" dirty="0">
              <a:solidFill>
                <a:srgbClr val="002060"/>
              </a:solidFill>
            </a:endParaRPr>
          </a:p>
          <a:p>
            <a:pPr marL="0" indent="0">
              <a:lnSpc>
                <a:spcPct val="200000"/>
              </a:lnSpc>
              <a:buNone/>
              <a:defRPr/>
            </a:pPr>
            <a:endParaRPr lang="nl-BE" sz="2200" dirty="0" smtClean="0">
              <a:latin typeface="Century Gothic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GB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Conclusions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241040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</a:t>
            </a:r>
            <a:endParaRPr lang="en-GB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988840"/>
            <a:ext cx="7200800" cy="4176464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en-GB" sz="4000" dirty="0" smtClean="0">
                <a:solidFill>
                  <a:srgbClr val="002060"/>
                </a:solidFill>
              </a:rPr>
              <a:t>Challenges 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en-GB" sz="4000" dirty="0" smtClean="0">
                <a:solidFill>
                  <a:srgbClr val="002060"/>
                </a:solidFill>
              </a:rPr>
              <a:t>Towards Community Living</a:t>
            </a:r>
          </a:p>
          <a:p>
            <a:pPr marL="514350" indent="-514350">
              <a:lnSpc>
                <a:spcPct val="150000"/>
              </a:lnSpc>
              <a:buFont typeface="+mj-lt"/>
              <a:buAutoNum type="romanUcPeriod"/>
            </a:pPr>
            <a:r>
              <a:rPr lang="en-GB" sz="4000" dirty="0" smtClean="0">
                <a:solidFill>
                  <a:srgbClr val="002060"/>
                </a:solidFill>
              </a:rPr>
              <a:t>Conclusions</a:t>
            </a:r>
          </a:p>
          <a:p>
            <a:pPr marL="514350" indent="-514350">
              <a:buFont typeface="+mj-lt"/>
              <a:buAutoNum type="romanUcPeriod"/>
            </a:pPr>
            <a:endParaRPr lang="en-GB" sz="22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7011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Challenges</a:t>
            </a:r>
            <a:r>
              <a:rPr lang="en-GB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971600" y="2708920"/>
            <a:ext cx="7200800" cy="36004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4000" dirty="0">
                <a:solidFill>
                  <a:srgbClr val="002060"/>
                </a:solidFill>
              </a:rPr>
              <a:t>Shift in paradigm with regard to persons with disabilities</a:t>
            </a:r>
            <a:br>
              <a:rPr lang="en-GB" sz="4000" dirty="0">
                <a:solidFill>
                  <a:srgbClr val="002060"/>
                </a:solidFill>
              </a:rPr>
            </a:br>
            <a:endParaRPr lang="en-GB" sz="4000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4000" dirty="0">
                <a:solidFill>
                  <a:srgbClr val="002060"/>
                </a:solidFill>
              </a:rPr>
              <a:t>Demographic change</a:t>
            </a:r>
            <a:br>
              <a:rPr lang="en-GB" sz="4000" dirty="0">
                <a:solidFill>
                  <a:srgbClr val="002060"/>
                </a:solidFill>
              </a:rPr>
            </a:br>
            <a:endParaRPr lang="en-GB" sz="4000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4000" dirty="0">
                <a:solidFill>
                  <a:srgbClr val="002060"/>
                </a:solidFill>
              </a:rPr>
              <a:t>Economic change</a:t>
            </a:r>
            <a:br>
              <a:rPr lang="en-GB" sz="4000" dirty="0">
                <a:solidFill>
                  <a:srgbClr val="002060"/>
                </a:solidFill>
              </a:rPr>
            </a:br>
            <a:endParaRPr lang="en-GB" sz="4000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4000" dirty="0">
                <a:solidFill>
                  <a:srgbClr val="002060"/>
                </a:solidFill>
              </a:rPr>
              <a:t>Knowledge society and ICT</a:t>
            </a:r>
          </a:p>
          <a:p>
            <a:pPr marL="514350" indent="-514350">
              <a:buFont typeface="+mj-lt"/>
              <a:buAutoNum type="romanUcPeriod"/>
            </a:pPr>
            <a:endParaRPr lang="en-GB" sz="2200" dirty="0" smtClean="0">
              <a:solidFill>
                <a:srgbClr val="00206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1520" y="1412776"/>
            <a:ext cx="8640960" cy="576064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GB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Changing Society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21728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417638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nl-BE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Convention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1007604" y="1988840"/>
            <a:ext cx="7128792" cy="4248472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30000"/>
              </a:lnSpc>
              <a:buNone/>
              <a:defRPr/>
            </a:pPr>
            <a:r>
              <a:rPr lang="en-US" sz="2800" dirty="0">
                <a:solidFill>
                  <a:srgbClr val="002060"/>
                </a:solidFill>
              </a:rPr>
              <a:t>Follow-up of the Standard Rules</a:t>
            </a:r>
          </a:p>
          <a:p>
            <a:pPr>
              <a:lnSpc>
                <a:spcPct val="130000"/>
              </a:lnSpc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Disability</a:t>
            </a:r>
            <a:r>
              <a:rPr lang="en-US" sz="2200" dirty="0">
                <a:solidFill>
                  <a:srgbClr val="002060"/>
                </a:solidFill>
              </a:rPr>
              <a:t>: no longer a medical but a social and citizens definition</a:t>
            </a:r>
          </a:p>
          <a:p>
            <a:pPr>
              <a:lnSpc>
                <a:spcPct val="130000"/>
              </a:lnSpc>
              <a:buFont typeface="Wingdings" pitchFamily="2" charset="2"/>
              <a:buChar char="Ø"/>
              <a:defRPr/>
            </a:pPr>
            <a:r>
              <a:rPr lang="en-US" sz="2200" dirty="0">
                <a:solidFill>
                  <a:srgbClr val="002060"/>
                </a:solidFill>
              </a:rPr>
              <a:t>Disability is an evolving concept</a:t>
            </a:r>
          </a:p>
          <a:p>
            <a:pPr>
              <a:lnSpc>
                <a:spcPct val="130000"/>
              </a:lnSpc>
              <a:buFont typeface="Wingdings" pitchFamily="2" charset="2"/>
              <a:buChar char="Ø"/>
              <a:defRPr/>
            </a:pPr>
            <a:r>
              <a:rPr lang="en-US" sz="2200" dirty="0">
                <a:solidFill>
                  <a:srgbClr val="002060"/>
                </a:solidFill>
              </a:rPr>
              <a:t>Persons with disabilities (PWD)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en-US" sz="1800" dirty="0">
                <a:solidFill>
                  <a:srgbClr val="002060"/>
                </a:solidFill>
              </a:rPr>
              <a:t>Faced with huge </a:t>
            </a:r>
            <a:r>
              <a:rPr lang="en-US" sz="1800" dirty="0" smtClean="0">
                <a:solidFill>
                  <a:srgbClr val="002060"/>
                </a:solidFill>
              </a:rPr>
              <a:t>barriers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>
                <a:solidFill>
                  <a:srgbClr val="002060"/>
                </a:solidFill>
              </a:rPr>
              <a:t>Risk of </a:t>
            </a:r>
            <a:r>
              <a:rPr lang="en-US" sz="2200" dirty="0" smtClean="0">
                <a:solidFill>
                  <a:srgbClr val="002060"/>
                </a:solidFill>
              </a:rPr>
              <a:t>poverty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Multilayered </a:t>
            </a:r>
            <a:r>
              <a:rPr lang="en-US" sz="2200" dirty="0">
                <a:solidFill>
                  <a:srgbClr val="002060"/>
                </a:solidFill>
              </a:rPr>
              <a:t>discrimination</a:t>
            </a:r>
          </a:p>
          <a:p>
            <a:pPr>
              <a:lnSpc>
                <a:spcPct val="130000"/>
              </a:lnSpc>
              <a:buFont typeface="Wingdings" pitchFamily="2" charset="2"/>
              <a:buChar char="Ø"/>
              <a:defRPr/>
            </a:pPr>
            <a:r>
              <a:rPr lang="en-US" sz="2200" dirty="0">
                <a:solidFill>
                  <a:srgbClr val="002060"/>
                </a:solidFill>
              </a:rPr>
              <a:t>Holistic approach is needed</a:t>
            </a:r>
          </a:p>
          <a:p>
            <a:pPr>
              <a:lnSpc>
                <a:spcPct val="130000"/>
              </a:lnSpc>
              <a:buFont typeface="Wingdings" pitchFamily="2" charset="2"/>
              <a:buChar char="Ø"/>
              <a:defRPr/>
            </a:pPr>
            <a:r>
              <a:rPr lang="en-US" sz="2200" dirty="0">
                <a:solidFill>
                  <a:srgbClr val="002060"/>
                </a:solidFill>
              </a:rPr>
              <a:t>PWD should enjoy and contribute like everybody </a:t>
            </a:r>
            <a:r>
              <a:rPr lang="en-US" sz="2200" dirty="0" smtClean="0">
                <a:solidFill>
                  <a:srgbClr val="002060"/>
                </a:solidFill>
              </a:rPr>
              <a:t>else</a:t>
            </a:r>
          </a:p>
          <a:p>
            <a:pPr>
              <a:lnSpc>
                <a:spcPct val="130000"/>
              </a:lnSpc>
              <a:buFont typeface="Wingdings" pitchFamily="2" charset="2"/>
              <a:buChar char="Ø"/>
              <a:defRPr/>
            </a:pPr>
            <a:r>
              <a:rPr lang="en-US" sz="2200" dirty="0" smtClean="0">
                <a:solidFill>
                  <a:srgbClr val="002060"/>
                </a:solidFill>
              </a:rPr>
              <a:t>PWD are right holders</a:t>
            </a:r>
            <a:endParaRPr lang="en-US" sz="2200" dirty="0">
              <a:solidFill>
                <a:srgbClr val="002060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endParaRPr lang="nl-BE" sz="2000" dirty="0"/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0" y="3067050"/>
            <a:ext cx="163988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700" b="1">
              <a:latin typeface="Calibri" pitchFamily="34" charset="0"/>
            </a:endParaRPr>
          </a:p>
          <a:p>
            <a:endParaRPr lang="en-US" sz="1700" b="1">
              <a:latin typeface="Calibri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71600" y="1988840"/>
            <a:ext cx="7200800" cy="439248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rgbClr val="002060"/>
                </a:solidFill>
              </a:rPr>
              <a:t>First line workers in the social sector are mainly </a:t>
            </a:r>
            <a:br>
              <a:rPr lang="en-US" sz="2000" dirty="0">
                <a:solidFill>
                  <a:srgbClr val="002060"/>
                </a:solidFill>
              </a:rPr>
            </a:br>
            <a:r>
              <a:rPr lang="en-US" sz="2000" dirty="0">
                <a:solidFill>
                  <a:srgbClr val="002060"/>
                </a:solidFill>
              </a:rPr>
              <a:t>(up to 95 %) </a:t>
            </a:r>
            <a:r>
              <a:rPr lang="en-US" sz="2000" dirty="0" smtClean="0">
                <a:solidFill>
                  <a:srgbClr val="002060"/>
                </a:solidFill>
              </a:rPr>
              <a:t>female.</a:t>
            </a:r>
            <a:endParaRPr lang="en-US" sz="1900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n-US" sz="2400" b="1" dirty="0" smtClean="0">
                <a:solidFill>
                  <a:srgbClr val="002060"/>
                </a:solidFill>
              </a:rPr>
              <a:t>Key </a:t>
            </a:r>
            <a:r>
              <a:rPr lang="en-US" sz="2400" b="1" dirty="0">
                <a:solidFill>
                  <a:srgbClr val="002060"/>
                </a:solidFill>
              </a:rPr>
              <a:t>issues: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Few </a:t>
            </a:r>
            <a:r>
              <a:rPr lang="en-US" sz="2000" dirty="0">
                <a:solidFill>
                  <a:srgbClr val="002060"/>
                </a:solidFill>
              </a:rPr>
              <a:t>career opportunities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rgbClr val="002060"/>
                </a:solidFill>
              </a:rPr>
              <a:t>Low wages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rgbClr val="002060"/>
                </a:solidFill>
              </a:rPr>
              <a:t>Few LLL opportunities (investment </a:t>
            </a:r>
            <a:r>
              <a:rPr lang="en-US" sz="2000" dirty="0">
                <a:solidFill>
                  <a:srgbClr val="002060"/>
                </a:solidFill>
              </a:rPr>
              <a:t>i</a:t>
            </a:r>
            <a:r>
              <a:rPr lang="en-US" sz="2000" dirty="0" smtClean="0">
                <a:solidFill>
                  <a:srgbClr val="002060"/>
                </a:solidFill>
              </a:rPr>
              <a:t>n </a:t>
            </a:r>
            <a:r>
              <a:rPr lang="en-US" sz="2000" dirty="0">
                <a:solidFill>
                  <a:srgbClr val="002060"/>
                </a:solidFill>
              </a:rPr>
              <a:t>human capital)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rgbClr val="002060"/>
                </a:solidFill>
              </a:rPr>
              <a:t>Needs for retraining due to paradigm shift (adaptability of workers)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GB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Challenges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251520" y="1412776"/>
            <a:ext cx="8640960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Staff Training</a:t>
            </a:r>
            <a:endParaRPr lang="en-GB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71600" y="1988840"/>
            <a:ext cx="7200800" cy="4248473"/>
          </a:xfrm>
        </p:spPr>
        <p:txBody>
          <a:bodyPr>
            <a:normAutofit fontScale="70000" lnSpcReduction="20000"/>
          </a:bodyPr>
          <a:lstStyle/>
          <a:p>
            <a:pPr marL="609600" indent="-609600">
              <a:lnSpc>
                <a:spcPct val="80000"/>
              </a:lnSpc>
              <a:buNone/>
              <a:defRPr/>
            </a:pPr>
            <a:endParaRPr lang="en-GB" sz="2900" dirty="0" smtClean="0"/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n-GB" sz="2900" dirty="0" smtClean="0">
                <a:solidFill>
                  <a:srgbClr val="002060"/>
                </a:solidFill>
              </a:rPr>
              <a:t>There is an urgent need for the development of community based and person centred services across Europe in 3 areas of life: </a:t>
            </a:r>
            <a:r>
              <a:rPr lang="en-GB" sz="2900" b="1" dirty="0" smtClean="0">
                <a:solidFill>
                  <a:srgbClr val="002060"/>
                </a:solidFill>
              </a:rPr>
              <a:t>Education</a:t>
            </a:r>
            <a:r>
              <a:rPr lang="en-GB" sz="2900" dirty="0" smtClean="0">
                <a:solidFill>
                  <a:srgbClr val="002060"/>
                </a:solidFill>
              </a:rPr>
              <a:t>, </a:t>
            </a:r>
            <a:r>
              <a:rPr lang="en-GB" sz="2900" b="1" dirty="0" smtClean="0">
                <a:solidFill>
                  <a:srgbClr val="002060"/>
                </a:solidFill>
              </a:rPr>
              <a:t>Employment </a:t>
            </a:r>
            <a:r>
              <a:rPr lang="en-GB" sz="2900" dirty="0" smtClean="0">
                <a:solidFill>
                  <a:srgbClr val="002060"/>
                </a:solidFill>
              </a:rPr>
              <a:t>and </a:t>
            </a:r>
            <a:r>
              <a:rPr lang="en-GB" sz="2900" b="1" dirty="0" smtClean="0">
                <a:solidFill>
                  <a:srgbClr val="002060"/>
                </a:solidFill>
              </a:rPr>
              <a:t>Day to day support</a:t>
            </a:r>
            <a:r>
              <a:rPr lang="en-GB" sz="2900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n-GB" sz="3800" b="1" dirty="0" smtClean="0">
                <a:solidFill>
                  <a:srgbClr val="002060"/>
                </a:solidFill>
              </a:rPr>
              <a:t>Key issues</a:t>
            </a:r>
            <a:r>
              <a:rPr lang="en-GB" sz="3800" dirty="0" smtClean="0">
                <a:solidFill>
                  <a:srgbClr val="002060"/>
                </a:solidFill>
              </a:rPr>
              <a:t>: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GB" sz="2900" dirty="0" smtClean="0">
                <a:solidFill>
                  <a:srgbClr val="002060"/>
                </a:solidFill>
              </a:rPr>
              <a:t>Retraining of staff in specialised settings</a:t>
            </a:r>
            <a:br>
              <a:rPr lang="en-GB" sz="2900" dirty="0" smtClean="0">
                <a:solidFill>
                  <a:srgbClr val="002060"/>
                </a:solidFill>
              </a:rPr>
            </a:br>
            <a:endParaRPr lang="en-GB" sz="2900" dirty="0" smtClean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GB" sz="2900" dirty="0" smtClean="0">
                <a:solidFill>
                  <a:srgbClr val="002060"/>
                </a:solidFill>
              </a:rPr>
              <a:t>Training of staff working in the mainstream</a:t>
            </a:r>
            <a:br>
              <a:rPr lang="en-GB" sz="2900" dirty="0" smtClean="0">
                <a:solidFill>
                  <a:srgbClr val="002060"/>
                </a:solidFill>
              </a:rPr>
            </a:br>
            <a:endParaRPr lang="en-GB" sz="2900" dirty="0" smtClean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GB" sz="2900" dirty="0" smtClean="0">
                <a:solidFill>
                  <a:srgbClr val="002060"/>
                </a:solidFill>
              </a:rPr>
              <a:t>Development of new job profiles</a:t>
            </a:r>
            <a:br>
              <a:rPr lang="en-GB" sz="2900" dirty="0" smtClean="0">
                <a:solidFill>
                  <a:srgbClr val="002060"/>
                </a:solidFill>
              </a:rPr>
            </a:br>
            <a:endParaRPr lang="en-GB" sz="2900" dirty="0" smtClean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  <a:defRPr/>
            </a:pPr>
            <a:r>
              <a:rPr lang="en-GB" sz="2900" dirty="0" smtClean="0">
                <a:solidFill>
                  <a:srgbClr val="002060"/>
                </a:solidFill>
              </a:rPr>
              <a:t>Training of social services management</a:t>
            </a:r>
            <a:endParaRPr lang="en-GB" sz="2900" dirty="0">
              <a:solidFill>
                <a:srgbClr val="002060"/>
              </a:solidFill>
            </a:endParaRPr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251520" y="1412776"/>
            <a:ext cx="8640960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De-Institutionalization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GB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Challenges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/>
          <p:cNvSpPr txBox="1">
            <a:spLocks/>
          </p:cNvSpPr>
          <p:nvPr/>
        </p:nvSpPr>
        <p:spPr>
          <a:xfrm>
            <a:off x="251520" y="1412776"/>
            <a:ext cx="8640960" cy="5760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Differences in the ‘cultures’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827584" y="1988840"/>
            <a:ext cx="3744416" cy="519976"/>
          </a:xfrm>
        </p:spPr>
        <p:txBody>
          <a:bodyPr anchor="ctr" anchorCtr="0">
            <a:noAutofit/>
          </a:bodyPr>
          <a:lstStyle/>
          <a:p>
            <a:pPr algn="ctr"/>
            <a:endParaRPr lang="en-GB" sz="2200" b="0" dirty="0" smtClean="0">
              <a:solidFill>
                <a:srgbClr val="002060"/>
              </a:solidFill>
            </a:endParaRPr>
          </a:p>
          <a:p>
            <a:pPr algn="ctr"/>
            <a:r>
              <a:rPr lang="en-GB" sz="2200" dirty="0" smtClean="0">
                <a:solidFill>
                  <a:srgbClr val="002060"/>
                </a:solidFill>
              </a:rPr>
              <a:t>Institutional </a:t>
            </a:r>
            <a:r>
              <a:rPr lang="en-GB" sz="2200" dirty="0">
                <a:solidFill>
                  <a:srgbClr val="002060"/>
                </a:solidFill>
              </a:rPr>
              <a:t>care</a:t>
            </a:r>
          </a:p>
          <a:p>
            <a:pPr algn="ctr"/>
            <a:endParaRPr lang="en-GB" sz="2000" b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827584" y="2564904"/>
            <a:ext cx="3744416" cy="39512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GB" sz="2200" dirty="0">
                <a:solidFill>
                  <a:srgbClr val="002060"/>
                </a:solidFill>
              </a:rPr>
              <a:t>Isolation from broader community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GB" sz="2200" dirty="0" smtClean="0">
                <a:solidFill>
                  <a:srgbClr val="002060"/>
                </a:solidFill>
              </a:rPr>
              <a:t>Clients </a:t>
            </a:r>
            <a:r>
              <a:rPr lang="en-GB" sz="2200" dirty="0">
                <a:solidFill>
                  <a:srgbClr val="002060"/>
                </a:solidFill>
              </a:rPr>
              <a:t>have not sufficient control over their live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GB" sz="2200" dirty="0" smtClean="0">
                <a:solidFill>
                  <a:srgbClr val="002060"/>
                </a:solidFill>
              </a:rPr>
              <a:t>Paternalistic </a:t>
            </a:r>
            <a:r>
              <a:rPr lang="en-GB" sz="2200" dirty="0">
                <a:solidFill>
                  <a:srgbClr val="002060"/>
                </a:solidFill>
              </a:rPr>
              <a:t>relationship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GB" sz="2200" dirty="0" smtClean="0">
                <a:solidFill>
                  <a:srgbClr val="002060"/>
                </a:solidFill>
              </a:rPr>
              <a:t>Routine</a:t>
            </a:r>
            <a:endParaRPr lang="en-GB" sz="2200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GB" sz="2200" dirty="0" smtClean="0">
                <a:solidFill>
                  <a:srgbClr val="002060"/>
                </a:solidFill>
              </a:rPr>
              <a:t>Block </a:t>
            </a:r>
            <a:r>
              <a:rPr lang="en-GB" sz="2200" dirty="0">
                <a:solidFill>
                  <a:srgbClr val="002060"/>
                </a:solidFill>
              </a:rPr>
              <a:t>treatment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GB" sz="2200" dirty="0" smtClean="0">
                <a:solidFill>
                  <a:srgbClr val="002060"/>
                </a:solidFill>
              </a:rPr>
              <a:t>Rules </a:t>
            </a:r>
            <a:r>
              <a:rPr lang="en-GB" sz="2200" dirty="0">
                <a:solidFill>
                  <a:srgbClr val="002060"/>
                </a:solidFill>
              </a:rPr>
              <a:t>of the institution are more important the needs of the clients</a:t>
            </a:r>
          </a:p>
          <a:p>
            <a:pPr>
              <a:buFont typeface="Wingdings" pitchFamily="2" charset="2"/>
              <a:buChar char="Ø"/>
              <a:defRPr/>
            </a:pPr>
            <a:endParaRPr lang="en-GB" sz="2000" dirty="0">
              <a:solidFill>
                <a:srgbClr val="002060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4572000" y="1988840"/>
            <a:ext cx="3740727" cy="567754"/>
          </a:xfrm>
        </p:spPr>
        <p:txBody>
          <a:bodyPr anchor="ctr" anchorCtr="0">
            <a:noAutofit/>
          </a:bodyPr>
          <a:lstStyle/>
          <a:p>
            <a:pPr algn="ctr"/>
            <a:endParaRPr lang="en-GB" sz="2200" dirty="0" smtClean="0">
              <a:solidFill>
                <a:srgbClr val="002060"/>
              </a:solidFill>
            </a:endParaRPr>
          </a:p>
          <a:p>
            <a:pPr algn="ctr"/>
            <a:r>
              <a:rPr lang="en-GB" sz="2200" dirty="0" smtClean="0">
                <a:solidFill>
                  <a:srgbClr val="002060"/>
                </a:solidFill>
              </a:rPr>
              <a:t>Community </a:t>
            </a:r>
            <a:r>
              <a:rPr lang="en-GB" sz="2200" dirty="0">
                <a:solidFill>
                  <a:srgbClr val="002060"/>
                </a:solidFill>
              </a:rPr>
              <a:t>care (CBS)</a:t>
            </a:r>
          </a:p>
          <a:p>
            <a:pPr algn="ctr"/>
            <a:endParaRPr lang="en-GB" sz="2000" b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>
          <a:xfrm>
            <a:off x="4587521" y="2564904"/>
            <a:ext cx="3728895" cy="3951288"/>
          </a:xfrm>
          <a:ln>
            <a:noFill/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GB" sz="2200" dirty="0">
                <a:solidFill>
                  <a:srgbClr val="002060"/>
                </a:solidFill>
              </a:rPr>
              <a:t>Inclusion to the community</a:t>
            </a:r>
          </a:p>
          <a:p>
            <a:pPr>
              <a:buFont typeface="Wingdings" pitchFamily="2" charset="2"/>
              <a:buChar char="Ø"/>
              <a:defRPr/>
            </a:pPr>
            <a:endParaRPr lang="en-GB" sz="22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GB" sz="2200" dirty="0" smtClean="0">
                <a:solidFill>
                  <a:srgbClr val="002060"/>
                </a:solidFill>
              </a:rPr>
              <a:t>Involvements </a:t>
            </a:r>
            <a:r>
              <a:rPr lang="en-GB" sz="2200" dirty="0">
                <a:solidFill>
                  <a:srgbClr val="002060"/>
                </a:solidFill>
              </a:rPr>
              <a:t>of the clients  to  </a:t>
            </a:r>
            <a:r>
              <a:rPr lang="en-GB" sz="2200" dirty="0" smtClean="0">
                <a:solidFill>
                  <a:srgbClr val="002060"/>
                </a:solidFill>
              </a:rPr>
              <a:t>all </a:t>
            </a:r>
            <a:r>
              <a:rPr lang="en-GB" sz="2200" dirty="0">
                <a:solidFill>
                  <a:srgbClr val="002060"/>
                </a:solidFill>
              </a:rPr>
              <a:t>decisions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GB" sz="2200" dirty="0" smtClean="0">
                <a:solidFill>
                  <a:srgbClr val="002060"/>
                </a:solidFill>
              </a:rPr>
              <a:t>Partnership</a:t>
            </a:r>
            <a:endParaRPr lang="en-GB" sz="2200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GB" sz="2200" dirty="0" smtClean="0">
                <a:solidFill>
                  <a:srgbClr val="002060"/>
                </a:solidFill>
              </a:rPr>
              <a:t>Flexibility </a:t>
            </a:r>
            <a:endParaRPr lang="en-GB" sz="2200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GB" sz="2200" dirty="0" smtClean="0">
                <a:solidFill>
                  <a:srgbClr val="002060"/>
                </a:solidFill>
              </a:rPr>
              <a:t>Individual </a:t>
            </a:r>
            <a:r>
              <a:rPr lang="en-GB" sz="2200" dirty="0">
                <a:solidFill>
                  <a:srgbClr val="002060"/>
                </a:solidFill>
              </a:rPr>
              <a:t>approach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GB" sz="2200" dirty="0" smtClean="0">
                <a:solidFill>
                  <a:srgbClr val="002060"/>
                </a:solidFill>
              </a:rPr>
              <a:t>Client </a:t>
            </a:r>
            <a:r>
              <a:rPr lang="en-GB" sz="2200" dirty="0">
                <a:solidFill>
                  <a:srgbClr val="002060"/>
                </a:solidFill>
              </a:rPr>
              <a:t>in the centre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0" y="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GB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Challenges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572000" y="2492896"/>
            <a:ext cx="0" cy="3888432"/>
          </a:xfrm>
          <a:prstGeom prst="line">
            <a:avLst/>
          </a:prstGeom>
          <a:ln w="25400" cap="rnd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99592" y="2492896"/>
            <a:ext cx="7272808" cy="0"/>
          </a:xfrm>
          <a:prstGeom prst="line">
            <a:avLst/>
          </a:prstGeom>
          <a:ln w="25400" cap="rnd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526926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1520" y="1412776"/>
            <a:ext cx="8640960" cy="576064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nl-BE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Mistakes during the transition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71600" y="2348880"/>
            <a:ext cx="7200800" cy="3888432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nl-BE" sz="2200" dirty="0">
                <a:solidFill>
                  <a:srgbClr val="002060"/>
                </a:solidFill>
              </a:rPr>
              <a:t>Over-investment in current institutions</a:t>
            </a:r>
          </a:p>
          <a:p>
            <a:pPr>
              <a:buFont typeface="Wingdings" pitchFamily="2" charset="2"/>
              <a:buChar char="Ø"/>
              <a:defRPr/>
            </a:pPr>
            <a:endParaRPr lang="nl-BE" sz="2200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nl-BE" sz="2200" dirty="0">
                <a:solidFill>
                  <a:srgbClr val="002060"/>
                </a:solidFill>
              </a:rPr>
              <a:t>Maintaining parallel services</a:t>
            </a:r>
          </a:p>
          <a:p>
            <a:pPr>
              <a:buFont typeface="Wingdings" pitchFamily="2" charset="2"/>
              <a:buChar char="Ø"/>
              <a:defRPr/>
            </a:pPr>
            <a:endParaRPr lang="nl-BE" sz="2200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nl-BE" sz="2200" dirty="0">
                <a:solidFill>
                  <a:srgbClr val="002060"/>
                </a:solidFill>
              </a:rPr>
              <a:t>Alternatives with institutional culture</a:t>
            </a:r>
          </a:p>
          <a:p>
            <a:pPr>
              <a:buFont typeface="Wingdings" pitchFamily="2" charset="2"/>
              <a:buChar char="Ø"/>
              <a:defRPr/>
            </a:pPr>
            <a:endParaRPr lang="nl-BE" sz="2200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>
                <a:solidFill>
                  <a:srgbClr val="002060"/>
                </a:solidFill>
              </a:rPr>
              <a:t>Closure of institutions without community alternatives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0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GB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Challenges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ASPD Theme-Title page">
  <a:themeElements>
    <a:clrScheme name="Custom-EASPD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0070C0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0070C0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ASPD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EASPD Theme-Content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EASPD Theme-Content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ppt19FE.tmp</Template>
  <TotalTime>422</TotalTime>
  <Words>842</Words>
  <Application>Microsoft Office PowerPoint</Application>
  <PresentationFormat>On-screen Show (4:3)</PresentationFormat>
  <Paragraphs>176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EASPD Theme-Title page</vt:lpstr>
      <vt:lpstr>EASPDtest</vt:lpstr>
      <vt:lpstr>EASPD Theme-Content</vt:lpstr>
      <vt:lpstr>1_EASPD Theme-Content</vt:lpstr>
      <vt:lpstr>International Symposium on the UNCRPD implementation </vt:lpstr>
      <vt:lpstr>EASPD in Brief</vt:lpstr>
      <vt:lpstr>Outline</vt:lpstr>
      <vt:lpstr> I. Challenges </vt:lpstr>
      <vt:lpstr>UN Convention</vt:lpstr>
      <vt:lpstr>PowerPoint Presentation</vt:lpstr>
      <vt:lpstr>PowerPoint Presentation</vt:lpstr>
      <vt:lpstr>PowerPoint Presentation</vt:lpstr>
      <vt:lpstr>Mistakes during the transition process</vt:lpstr>
      <vt:lpstr>PowerPoint Presentation</vt:lpstr>
      <vt:lpstr>PowerPoint Presentation</vt:lpstr>
      <vt:lpstr>1. The Frog Phenomenon</vt:lpstr>
      <vt:lpstr>2. Family Support</vt:lpstr>
      <vt:lpstr>3. Service Spectrum </vt:lpstr>
      <vt:lpstr>4. Develop Partnerships</vt:lpstr>
      <vt:lpstr>5. Cut the Supply Line </vt:lpstr>
      <vt:lpstr>6. Install Snowball Mechanism</vt:lpstr>
      <vt:lpstr>10 key quality requirements for social services</vt:lpstr>
      <vt:lpstr>10 key quality requirements for social services</vt:lpstr>
      <vt:lpstr>If you fail to plan, you plan to fail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Stefana Cankova [EASPD]</dc:creator>
  <cp:lastModifiedBy>Stefana Cankova [EASPD]</cp:lastModifiedBy>
  <cp:revision>35</cp:revision>
  <dcterms:created xsi:type="dcterms:W3CDTF">2013-05-24T12:49:26Z</dcterms:created>
  <dcterms:modified xsi:type="dcterms:W3CDTF">2013-05-27T09:56:29Z</dcterms:modified>
</cp:coreProperties>
</file>